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52"/>
  </p:notesMasterIdLst>
  <p:handoutMasterIdLst>
    <p:handoutMasterId r:id="rId53"/>
  </p:handoutMasterIdLst>
  <p:sldIdLst>
    <p:sldId id="274" r:id="rId2"/>
    <p:sldId id="275" r:id="rId3"/>
    <p:sldId id="322" r:id="rId4"/>
    <p:sldId id="324" r:id="rId5"/>
    <p:sldId id="276" r:id="rId6"/>
    <p:sldId id="319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320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321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4" r:id="rId46"/>
    <p:sldId id="315" r:id="rId47"/>
    <p:sldId id="316" r:id="rId48"/>
    <p:sldId id="317" r:id="rId49"/>
    <p:sldId id="318" r:id="rId50"/>
    <p:sldId id="32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med Gheni" initials="A.G" lastIdx="1" clrIdx="0">
    <p:extLst>
      <p:ext uri="{19B8F6BF-5375-455C-9EA6-DF929625EA0E}">
        <p15:presenceInfo xmlns:p15="http://schemas.microsoft.com/office/powerpoint/2012/main" userId="Ahmed Ghe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425"/>
    <a:srgbClr val="7B7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164" y="78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commentAuthors" Target="commentAuthor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handoutMaster" Target="handoutMasters/handoutMaster1.xml" /><Relationship Id="rId58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viewProps" Target="view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6C1953-C4F3-4F62-A349-2FBF2F4C25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73506-3891-47F3-A9C4-9C2995AEA6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77BEC-B5A7-4CBF-8FD0-BDDCF0AFD27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1CAD4-8432-42BE-935B-B91BCF986D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A7614-4573-4B02-8D79-90512F2195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CF8B9-3444-450D-9092-CDC54E79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14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503AD-8900-4973-80EC-334EF7A0B7E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9D7ED-4598-40E3-80AD-FF68C0700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0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D7ED-4598-40E3-80AD-FF68C07001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11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7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0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64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9D7ED-4598-40E3-80AD-FF68C07001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D7ED-4598-40E3-80AD-FF68C07001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3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14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77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8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01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51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938713" y="642938"/>
            <a:ext cx="2314575" cy="1736725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5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6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5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2DAD15-AF52-4BA5-94CD-A626354EA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671282"/>
            <a:ext cx="6858000" cy="156928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15160D-A7F0-45A0-92CA-F5B8D03EC263}"/>
              </a:ext>
            </a:extLst>
          </p:cNvPr>
          <p:cNvCxnSpPr>
            <a:cxnSpLocks/>
          </p:cNvCxnSpPr>
          <p:nvPr/>
        </p:nvCxnSpPr>
        <p:spPr>
          <a:xfrm>
            <a:off x="2491740" y="4571535"/>
            <a:ext cx="41529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1ED5A-602F-4D73-B9A7-2099529F9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499211"/>
            <a:ext cx="6858000" cy="532761"/>
          </a:xfrm>
        </p:spPr>
        <p:txBody>
          <a:bodyPr>
            <a:normAutofit/>
          </a:bodyPr>
          <a:lstStyle>
            <a:lvl1pPr marL="0" indent="0" algn="ctr">
              <a:buNone/>
              <a:defRPr sz="3750">
                <a:latin typeface="+mj-lt"/>
              </a:defRPr>
            </a:lvl1pPr>
          </a:lstStyle>
          <a:p>
            <a:pPr lvl="0"/>
            <a:r>
              <a:rPr lang="en-US" dirty="0" err="1"/>
              <a:t>Komar</a:t>
            </a:r>
            <a:r>
              <a:rPr lang="en-US" dirty="0"/>
              <a:t> University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3D339B-3BA4-4936-8FE7-2C9EB8E20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073402"/>
            <a:ext cx="6858000" cy="398387"/>
          </a:xfrm>
        </p:spPr>
        <p:txBody>
          <a:bodyPr>
            <a:noAutofit/>
          </a:bodyPr>
          <a:lstStyle>
            <a:lvl1pPr marL="0" indent="0" algn="ctr">
              <a:buNone/>
              <a:defRPr sz="2475">
                <a:latin typeface="+mj-lt"/>
              </a:defRPr>
            </a:lvl1pPr>
          </a:lstStyle>
          <a:p>
            <a:pPr lvl="0"/>
            <a:r>
              <a:rPr lang="en-US" dirty="0"/>
              <a:t>Of science and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B25A8-240B-4E37-9EE0-F5876458E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63" y="1268260"/>
            <a:ext cx="2273474" cy="227347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4614BF-343A-4FCB-B0C0-0A9E43E04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0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1C05F-E160-4C5F-993C-F77495F2BCA9}"/>
              </a:ext>
            </a:extLst>
          </p:cNvPr>
          <p:cNvSpPr/>
          <p:nvPr userDrawn="1"/>
        </p:nvSpPr>
        <p:spPr>
          <a:xfrm>
            <a:off x="7496742" y="0"/>
            <a:ext cx="1041438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55BBB-ABD1-438E-939D-ACAF0A6453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50" y="365125"/>
            <a:ext cx="1161306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6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6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7EDDD-228F-4CC0-9491-76F5CA6676BF}"/>
              </a:ext>
            </a:extLst>
          </p:cNvPr>
          <p:cNvSpPr/>
          <p:nvPr userDrawn="1"/>
        </p:nvSpPr>
        <p:spPr>
          <a:xfrm>
            <a:off x="7496742" y="0"/>
            <a:ext cx="1041438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A1F1BB-E513-4C5B-84CE-94CBEC60B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50" y="365125"/>
            <a:ext cx="1161306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8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A7DAF-254E-44E1-A344-2A5DC95526F1}"/>
              </a:ext>
            </a:extLst>
          </p:cNvPr>
          <p:cNvSpPr/>
          <p:nvPr userDrawn="1"/>
        </p:nvSpPr>
        <p:spPr>
          <a:xfrm>
            <a:off x="7496742" y="0"/>
            <a:ext cx="1041438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B0D5A-C9AF-4D5E-B504-31688C430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50" y="365125"/>
            <a:ext cx="1161306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1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jp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0ABA1-6B7C-42B8-A9F7-49562683C81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BF362-A292-49EB-A2BB-BC4E4A8D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Layout" Target="../slideLayouts/slideLayout12.xml" /><Relationship Id="rId1" Type="http://schemas.openxmlformats.org/officeDocument/2006/relationships/tags" Target="../tags/tag1.xml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0.xml" /><Relationship Id="rId5" Type="http://schemas.openxmlformats.org/officeDocument/2006/relationships/image" Target="../media/image23.jpeg" /><Relationship Id="rId4" Type="http://schemas.microsoft.com/office/2007/relationships/hdphoto" Target="../media/hdphoto5.wdp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slideLayout" Target="../slideLayouts/slideLayout6.xml" /><Relationship Id="rId1" Type="http://schemas.openxmlformats.org/officeDocument/2006/relationships/tags" Target="../tags/tag11.xml" /><Relationship Id="rId6" Type="http://schemas.openxmlformats.org/officeDocument/2006/relationships/image" Target="../media/image26.jpeg" /><Relationship Id="rId5" Type="http://schemas.openxmlformats.org/officeDocument/2006/relationships/image" Target="../media/image25.jpeg" /><Relationship Id="rId4" Type="http://schemas.microsoft.com/office/2007/relationships/hdphoto" Target="../media/hdphoto6.wdp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 /><Relationship Id="rId2" Type="http://schemas.openxmlformats.org/officeDocument/2006/relationships/slideLayout" Target="../slideLayouts/slideLayout6.xml" /><Relationship Id="rId1" Type="http://schemas.openxmlformats.org/officeDocument/2006/relationships/tags" Target="../tags/tag12.xml" /><Relationship Id="rId5" Type="http://schemas.microsoft.com/office/2007/relationships/hdphoto" Target="../media/hdphoto7.wdp" /><Relationship Id="rId4" Type="http://schemas.openxmlformats.org/officeDocument/2006/relationships/image" Target="../media/image2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slideLayout" Target="../slideLayouts/slideLayout6.xml" /><Relationship Id="rId1" Type="http://schemas.openxmlformats.org/officeDocument/2006/relationships/tags" Target="../tags/tag13.xml" /><Relationship Id="rId4" Type="http://schemas.openxmlformats.org/officeDocument/2006/relationships/image" Target="../media/image2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4.xml" /><Relationship Id="rId5" Type="http://schemas.openxmlformats.org/officeDocument/2006/relationships/image" Target="../media/image31.jpeg" /><Relationship Id="rId4" Type="http://schemas.microsoft.com/office/2007/relationships/hdphoto" Target="../media/hdphoto8.wdp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slideLayout" Target="../slideLayouts/slideLayout6.xml" /><Relationship Id="rId1" Type="http://schemas.openxmlformats.org/officeDocument/2006/relationships/tags" Target="../tags/tag15.xml" /><Relationship Id="rId5" Type="http://schemas.openxmlformats.org/officeDocument/2006/relationships/image" Target="../media/image34.jpeg" /><Relationship Id="rId4" Type="http://schemas.openxmlformats.org/officeDocument/2006/relationships/image" Target="../media/image33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6.xml" /><Relationship Id="rId4" Type="http://schemas.microsoft.com/office/2007/relationships/hdphoto" Target="../media/hdphoto9.wdp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 /><Relationship Id="rId7" Type="http://schemas.microsoft.com/office/2007/relationships/hdphoto" Target="../media/hdphoto11.wdp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7.xml" /><Relationship Id="rId6" Type="http://schemas.openxmlformats.org/officeDocument/2006/relationships/image" Target="../media/image37.png" /><Relationship Id="rId5" Type="http://schemas.microsoft.com/office/2007/relationships/hdphoto" Target="../media/hdphoto10.wdp" /><Relationship Id="rId4" Type="http://schemas.openxmlformats.org/officeDocument/2006/relationships/image" Target="../media/image36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8.xml" /><Relationship Id="rId4" Type="http://schemas.openxmlformats.org/officeDocument/2006/relationships/image" Target="../media/image39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9.xml" /><Relationship Id="rId4" Type="http://schemas.microsoft.com/office/2007/relationships/hdphoto" Target="../media/hdphoto12.wdp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slideLayout" Target="../slideLayouts/slideLayout4.xml" /><Relationship Id="rId1" Type="http://schemas.openxmlformats.org/officeDocument/2006/relationships/tags" Target="../tags/tag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 /><Relationship Id="rId2" Type="http://schemas.openxmlformats.org/officeDocument/2006/relationships/slideLayout" Target="../slideLayouts/slideLayout4.xml" /><Relationship Id="rId1" Type="http://schemas.openxmlformats.org/officeDocument/2006/relationships/tags" Target="../tags/tag20.xml" /><Relationship Id="rId5" Type="http://schemas.microsoft.com/office/2007/relationships/hdphoto" Target="../media/hdphoto13.wdp" /><Relationship Id="rId4" Type="http://schemas.openxmlformats.org/officeDocument/2006/relationships/image" Target="../media/image41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3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4.xml" /><Relationship Id="rId6" Type="http://schemas.openxmlformats.org/officeDocument/2006/relationships/image" Target="../media/image46.png" /><Relationship Id="rId5" Type="http://schemas.microsoft.com/office/2007/relationships/hdphoto" Target="../media/hdphoto14.wdp" /><Relationship Id="rId4" Type="http://schemas.openxmlformats.org/officeDocument/2006/relationships/image" Target="../media/image45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5.xml" /><Relationship Id="rId5" Type="http://schemas.microsoft.com/office/2007/relationships/hdphoto" Target="../media/hdphoto15.wdp" /><Relationship Id="rId4" Type="http://schemas.openxmlformats.org/officeDocument/2006/relationships/image" Target="../media/image47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6.xml" /><Relationship Id="rId6" Type="http://schemas.microsoft.com/office/2007/relationships/hdphoto" Target="../media/hdphoto17.wdp" /><Relationship Id="rId5" Type="http://schemas.openxmlformats.org/officeDocument/2006/relationships/image" Target="../media/image49.png" /><Relationship Id="rId4" Type="http://schemas.microsoft.com/office/2007/relationships/hdphoto" Target="../media/hdphoto16.wdp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7.xml" /><Relationship Id="rId6" Type="http://schemas.microsoft.com/office/2007/relationships/hdphoto" Target="../media/hdphoto19.wdp" /><Relationship Id="rId5" Type="http://schemas.openxmlformats.org/officeDocument/2006/relationships/image" Target="../media/image51.png" /><Relationship Id="rId4" Type="http://schemas.microsoft.com/office/2007/relationships/hdphoto" Target="../media/hdphoto18.wdp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8.xml" /><Relationship Id="rId6" Type="http://schemas.openxmlformats.org/officeDocument/2006/relationships/image" Target="../media/image53.wmf" /><Relationship Id="rId5" Type="http://schemas.openxmlformats.org/officeDocument/2006/relationships/oleObject" Target="../embeddings/oleObject2.bin" /><Relationship Id="rId4" Type="http://schemas.openxmlformats.org/officeDocument/2006/relationships/image" Target="../media/image52.wmf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9.xml" /><Relationship Id="rId4" Type="http://schemas.microsoft.com/office/2007/relationships/hdphoto" Target="../media/hdphoto20.wdp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 /><Relationship Id="rId1" Type="http://schemas.openxmlformats.org/officeDocument/2006/relationships/tags" Target="../tags/tag3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 /><Relationship Id="rId2" Type="http://schemas.microsoft.com/office/2007/relationships/media" Target="../media/media1.mp4" /><Relationship Id="rId1" Type="http://schemas.openxmlformats.org/officeDocument/2006/relationships/tags" Target="../tags/tag30.xml" /><Relationship Id="rId5" Type="http://schemas.openxmlformats.org/officeDocument/2006/relationships/image" Target="../media/image55.png" /><Relationship Id="rId4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1.xml" /><Relationship Id="rId4" Type="http://schemas.openxmlformats.org/officeDocument/2006/relationships/image" Target="../media/image57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slideLayout" Target="../slideLayouts/slideLayout4.xml" /><Relationship Id="rId1" Type="http://schemas.openxmlformats.org/officeDocument/2006/relationships/tags" Target="../tags/tag32.xml" /><Relationship Id="rId4" Type="http://schemas.microsoft.com/office/2007/relationships/hdphoto" Target="../media/hdphoto21.wdp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slideLayout" Target="../slideLayouts/slideLayout4.xml" /><Relationship Id="rId1" Type="http://schemas.openxmlformats.org/officeDocument/2006/relationships/tags" Target="../tags/tag33.xml" /><Relationship Id="rId6" Type="http://schemas.microsoft.com/office/2007/relationships/hdphoto" Target="../media/hdphoto23.wdp" /><Relationship Id="rId5" Type="http://schemas.openxmlformats.org/officeDocument/2006/relationships/image" Target="../media/image60.png" /><Relationship Id="rId4" Type="http://schemas.microsoft.com/office/2007/relationships/hdphoto" Target="../media/hdphoto22.wdp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4.xml" /><Relationship Id="rId6" Type="http://schemas.microsoft.com/office/2007/relationships/hdphoto" Target="../media/hdphoto25.wdp" /><Relationship Id="rId5" Type="http://schemas.openxmlformats.org/officeDocument/2006/relationships/image" Target="../media/image62.png" /><Relationship Id="rId4" Type="http://schemas.microsoft.com/office/2007/relationships/hdphoto" Target="../media/hdphoto24.wdp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5.xml" /><Relationship Id="rId6" Type="http://schemas.openxmlformats.org/officeDocument/2006/relationships/image" Target="../media/image64.png" /><Relationship Id="rId5" Type="http://schemas.microsoft.com/office/2007/relationships/hdphoto" Target="../media/hdphoto26.wdp" /><Relationship Id="rId4" Type="http://schemas.openxmlformats.org/officeDocument/2006/relationships/image" Target="../media/image63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6.xml" /><Relationship Id="rId5" Type="http://schemas.microsoft.com/office/2007/relationships/hdphoto" Target="../media/hdphoto27.wdp" /><Relationship Id="rId4" Type="http://schemas.openxmlformats.org/officeDocument/2006/relationships/image" Target="../media/image65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7.xml" /><Relationship Id="rId5" Type="http://schemas.microsoft.com/office/2007/relationships/hdphoto" Target="../media/hdphoto28.wdp" /><Relationship Id="rId4" Type="http://schemas.openxmlformats.org/officeDocument/2006/relationships/image" Target="../media/image66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8.xml" /><Relationship Id="rId5" Type="http://schemas.microsoft.com/office/2007/relationships/hdphoto" Target="../media/hdphoto29.wdp" /><Relationship Id="rId4" Type="http://schemas.openxmlformats.org/officeDocument/2006/relationships/image" Target="../media/image67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9.xml" /><Relationship Id="rId5" Type="http://schemas.microsoft.com/office/2007/relationships/hdphoto" Target="../media/hdphoto30.wdp" /><Relationship Id="rId4" Type="http://schemas.openxmlformats.org/officeDocument/2006/relationships/image" Target="../media/image68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 /><Relationship Id="rId1" Type="http://schemas.openxmlformats.org/officeDocument/2006/relationships/tags" Target="../tags/tag4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0.xml" /><Relationship Id="rId5" Type="http://schemas.microsoft.com/office/2007/relationships/hdphoto" Target="../media/hdphoto31.wdp" /><Relationship Id="rId4" Type="http://schemas.openxmlformats.org/officeDocument/2006/relationships/image" Target="../media/image69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7" Type="http://schemas.openxmlformats.org/officeDocument/2006/relationships/image" Target="../media/image72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1.xml" /><Relationship Id="rId6" Type="http://schemas.microsoft.com/office/2007/relationships/hdphoto" Target="../media/hdphoto33.wdp" /><Relationship Id="rId5" Type="http://schemas.openxmlformats.org/officeDocument/2006/relationships/image" Target="../media/image71.png" /><Relationship Id="rId4" Type="http://schemas.microsoft.com/office/2007/relationships/hdphoto" Target="../media/hdphoto32.wdp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3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4.xml" /><Relationship Id="rId5" Type="http://schemas.microsoft.com/office/2007/relationships/hdphoto" Target="../media/hdphoto34.wdp" /><Relationship Id="rId4" Type="http://schemas.openxmlformats.org/officeDocument/2006/relationships/image" Target="../media/image74.pn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5.xml" /><Relationship Id="rId4" Type="http://schemas.microsoft.com/office/2007/relationships/hdphoto" Target="../media/hdphoto35.wdp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6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7.xml" /><Relationship Id="rId4" Type="http://schemas.microsoft.com/office/2007/relationships/hdphoto" Target="../media/hdphoto36.wdp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8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 /><Relationship Id="rId2" Type="http://schemas.openxmlformats.org/officeDocument/2006/relationships/slideLayout" Target="../slideLayouts/slideLayout4.xml" /><Relationship Id="rId1" Type="http://schemas.openxmlformats.org/officeDocument/2006/relationships/tags" Target="../tags/tag49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 /><Relationship Id="rId1" Type="http://schemas.openxmlformats.org/officeDocument/2006/relationships/tags" Target="../tags/tag5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 /><Relationship Id="rId1" Type="http://schemas.openxmlformats.org/officeDocument/2006/relationships/tags" Target="../tags/tag50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slideLayout" Target="../slideLayouts/slideLayout4.xml" /><Relationship Id="rId1" Type="http://schemas.openxmlformats.org/officeDocument/2006/relationships/tags" Target="../tags/tag6.xml" /><Relationship Id="rId5" Type="http://schemas.openxmlformats.org/officeDocument/2006/relationships/image" Target="../media/image5.png" /><Relationship Id="rId4" Type="http://schemas.openxmlformats.org/officeDocument/2006/relationships/image" Target="../media/image1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7" Type="http://schemas.microsoft.com/office/2007/relationships/hdphoto" Target="../media/hdphoto1.wdp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7.xml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18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8.xml" /><Relationship Id="rId6" Type="http://schemas.microsoft.com/office/2007/relationships/hdphoto" Target="../media/hdphoto3.wdp" /><Relationship Id="rId5" Type="http://schemas.openxmlformats.org/officeDocument/2006/relationships/image" Target="../media/image17.png" /><Relationship Id="rId4" Type="http://schemas.microsoft.com/office/2007/relationships/hdphoto" Target="../media/hdphoto2.wdp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9.xml" /><Relationship Id="rId6" Type="http://schemas.openxmlformats.org/officeDocument/2006/relationships/image" Target="../media/image21.png" /><Relationship Id="rId5" Type="http://schemas.openxmlformats.org/officeDocument/2006/relationships/image" Target="../media/image20.png" /><Relationship Id="rId4" Type="http://schemas.microsoft.com/office/2007/relationships/hdphoto" Target="../media/hdphoto4.wdp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BAB7BCD-2661-4F46-B4F4-285742277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86147"/>
            <a:ext cx="6858000" cy="1858106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>
                <a:latin typeface="ITC Kabel Std Medium" panose="020D0602020204020304" pitchFamily="34" charset="0"/>
              </a:rPr>
              <a:t>Chapter 1</a:t>
            </a:r>
          </a:p>
          <a:p>
            <a:r>
              <a:rPr lang="en-US" sz="4500" b="1" dirty="0">
                <a:latin typeface="ITC Kabel Std Book" panose="020D0402020204020904" pitchFamily="34" charset="0"/>
              </a:rPr>
              <a:t>Types of Structures &amp; Loads</a:t>
            </a:r>
          </a:p>
          <a:p>
            <a:r>
              <a:rPr lang="en-US" sz="2600" dirty="0">
                <a:latin typeface="Montserrat Medium" panose="00000600000000000000" pitchFamily="2" charset="0"/>
              </a:rPr>
              <a:t>Saad M Raouf, Ph.D.</a:t>
            </a:r>
          </a:p>
          <a:p>
            <a:r>
              <a:rPr lang="en-US" sz="2100" dirty="0">
                <a:latin typeface="Montserrat Medium" panose="00000600000000000000" pitchFamily="2" charset="0"/>
              </a:rPr>
              <a:t> Civil Engineering Department</a:t>
            </a:r>
          </a:p>
          <a:p>
            <a:r>
              <a:rPr lang="en-US" sz="2100" dirty="0">
                <a:latin typeface="Optima" pitchFamily="2" charset="0"/>
              </a:rPr>
              <a:t>dr.saadraouf@tu.edu.iq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3E70E-DC8D-45E4-AB29-7856FCAC7E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042220"/>
            <a:ext cx="6858000" cy="834152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ITC Kabel Std Ultra" panose="020D0902020204020204" pitchFamily="34" charset="0"/>
              </a:rPr>
              <a:t>Structural Analysis</a:t>
            </a:r>
            <a:r>
              <a:rPr lang="ar-IQ" sz="4400" dirty="0">
                <a:latin typeface="ITC Kabel Std Ultra" panose="020D0902020204020204" pitchFamily="34" charset="0"/>
              </a:rPr>
              <a:t> </a:t>
            </a:r>
            <a:r>
              <a:rPr lang="en-US" sz="4400" dirty="0">
                <a:latin typeface="ITC Kabel Std Ultra" panose="020D0902020204020204" pitchFamily="34" charset="0"/>
              </a:rPr>
              <a:t>I</a:t>
            </a: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t="7425" r="13700" b="7975"/>
          <a:stretch/>
        </p:blipFill>
        <p:spPr>
          <a:xfrm>
            <a:off x="168863" y="1166078"/>
            <a:ext cx="3198129" cy="3789380"/>
          </a:xfrm>
          <a:prstGeom prst="rect">
            <a:avLst/>
          </a:prstGeom>
        </p:spPr>
      </p:pic>
      <p:pic>
        <p:nvPicPr>
          <p:cNvPr id="4098" name="Picture 2" descr="Which is the best structural analysis method for solving any kind of  structural elements (irrespective of compatibility or equilibrium methods)?  – Prakhar's Blog">
            <a:extLst>
              <a:ext uri="{FF2B5EF4-FFF2-40B4-BE49-F238E27FC236}">
                <a16:creationId xmlns:a16="http://schemas.microsoft.com/office/drawing/2014/main" id="{0342ECDE-B2D9-4A45-B312-F0814A4D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29" y="1976283"/>
            <a:ext cx="2599696" cy="277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90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" y="1094740"/>
            <a:ext cx="177609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Garamond" panose="02020404030301010803"/>
                <a:ea typeface="+mj-ea"/>
                <a:cs typeface="Garamond" panose="02020404030301010803"/>
              </a:defRPr>
            </a:lvl1pPr>
          </a:lstStyle>
          <a:p>
            <a:pPr marL="12700" lvl="0" algn="l">
              <a:spcBef>
                <a:spcPts val="445"/>
              </a:spcBef>
              <a:buClrTx/>
              <a:buSzTx/>
              <a:buFontTx/>
            </a:pPr>
            <a:r>
              <a:rPr sz="3200" u="sng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  <a:sym typeface="+mn-ea"/>
              </a:rPr>
              <a:t>Trusses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80" y="1771967"/>
            <a:ext cx="8545850" cy="1985963"/>
          </a:xfrm>
          <a:prstGeom prst="rect">
            <a:avLst/>
          </a:prstGeom>
        </p:spPr>
      </p:pic>
      <p:pic>
        <p:nvPicPr>
          <p:cNvPr id="5" name="Picture 4" descr="01_005.jpg"/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04800" y="3311573"/>
            <a:ext cx="8545830" cy="2723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791" y="210235"/>
            <a:ext cx="398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Types of Structures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68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12802"/>
          <a:stretch>
            <a:fillRect/>
          </a:stretch>
        </p:blipFill>
        <p:spPr>
          <a:xfrm>
            <a:off x="1979337" y="1102770"/>
            <a:ext cx="5673109" cy="2326230"/>
          </a:xfrm>
          <a:prstGeom prst="rect">
            <a:avLst/>
          </a:prstGeom>
        </p:spPr>
      </p:pic>
      <p:sp>
        <p:nvSpPr>
          <p:cNvPr id="4" name="object 3"/>
          <p:cNvSpPr txBox="1"/>
          <p:nvPr/>
        </p:nvSpPr>
        <p:spPr>
          <a:xfrm>
            <a:off x="685800" y="1143000"/>
            <a:ext cx="177609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Garamond" panose="02020404030301010803"/>
                <a:ea typeface="+mj-ea"/>
                <a:cs typeface="Garamond" panose="02020404030301010803"/>
              </a:defRPr>
            </a:lvl1pPr>
          </a:lstStyle>
          <a:p>
            <a:pPr marL="12700">
              <a:spcBef>
                <a:spcPts val="445"/>
              </a:spcBef>
            </a:pPr>
            <a:r>
              <a:rPr sz="3200" u="sng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  <a:sym typeface="+mn-ea"/>
              </a:rPr>
              <a:t>Cables</a:t>
            </a:r>
          </a:p>
        </p:txBody>
      </p:sp>
      <p:pic>
        <p:nvPicPr>
          <p:cNvPr id="6148" name="Picture 4" descr="bridge, suspension bridge, line, handrail, cable stayed bridge, truss bridge, nonbuilding structure">
            <a:extLst>
              <a:ext uri="{FF2B5EF4-FFF2-40B4-BE49-F238E27FC236}">
                <a16:creationId xmlns:a16="http://schemas.microsoft.com/office/drawing/2014/main" id="{6FE2DADC-F1CC-409C-8E52-47D7338A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38" y="3469230"/>
            <a:ext cx="3535499" cy="26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olution | Cable-stayed Bridge">
            <a:extLst>
              <a:ext uri="{FF2B5EF4-FFF2-40B4-BE49-F238E27FC236}">
                <a16:creationId xmlns:a16="http://schemas.microsoft.com/office/drawing/2014/main" id="{AB466B9A-D79C-4D50-84EE-6490C8CE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3" y="3469230"/>
            <a:ext cx="3831237" cy="26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14DE6C-D195-45DA-AA39-EDF1C770C7BB}"/>
              </a:ext>
            </a:extLst>
          </p:cNvPr>
          <p:cNvSpPr/>
          <p:nvPr/>
        </p:nvSpPr>
        <p:spPr>
          <a:xfrm>
            <a:off x="305791" y="210235"/>
            <a:ext cx="398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Types of Structures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850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9058"/>
          <a:stretch>
            <a:fillRect/>
          </a:stretch>
        </p:blipFill>
        <p:spPr>
          <a:xfrm>
            <a:off x="750149" y="1893352"/>
            <a:ext cx="7089622" cy="37325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object 3"/>
          <p:cNvSpPr txBox="1"/>
          <p:nvPr/>
        </p:nvSpPr>
        <p:spPr>
          <a:xfrm>
            <a:off x="609600" y="1094740"/>
            <a:ext cx="177609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Garamond" panose="02020404030301010803"/>
                <a:ea typeface="+mj-ea"/>
                <a:cs typeface="Garamond" panose="02020404030301010803"/>
              </a:defRPr>
            </a:lvl1pPr>
          </a:lstStyle>
          <a:p>
            <a:pPr marL="12700" lvl="0" algn="l">
              <a:spcBef>
                <a:spcPts val="445"/>
              </a:spcBef>
              <a:buClrTx/>
              <a:buSzTx/>
              <a:buFontTx/>
            </a:pPr>
            <a:r>
              <a:rPr sz="3200" u="sng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  <a:sym typeface="+mn-ea"/>
              </a:rPr>
              <a:t>Arches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AEE250-E540-4B21-B6E2-BE748FEADB39}"/>
              </a:ext>
            </a:extLst>
          </p:cNvPr>
          <p:cNvSpPr/>
          <p:nvPr/>
        </p:nvSpPr>
        <p:spPr>
          <a:xfrm>
            <a:off x="305791" y="210235"/>
            <a:ext cx="398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Types of Structures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55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77" y="3883611"/>
            <a:ext cx="6292646" cy="2211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953" y="1159017"/>
            <a:ext cx="3349873" cy="2724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CDA831-1A09-4ECF-B69E-A1EA5C5E5584}"/>
              </a:ext>
            </a:extLst>
          </p:cNvPr>
          <p:cNvSpPr/>
          <p:nvPr/>
        </p:nvSpPr>
        <p:spPr>
          <a:xfrm>
            <a:off x="305791" y="210235"/>
            <a:ext cx="398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Types of Structures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758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4850" y="1797050"/>
            <a:ext cx="7643495" cy="87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 fontAlgn="auto">
              <a:lnSpc>
                <a:spcPct val="100000"/>
              </a:lnSpc>
              <a:spcBef>
                <a:spcPts val="0"/>
              </a:spcBef>
              <a:buFont typeface="Arial" panose="020B0604020202020204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Frames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members are subjected to axial, shear and</a:t>
            </a:r>
            <a:r>
              <a:rPr lang="en-US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moment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043" y="2647315"/>
            <a:ext cx="3965917" cy="3429000"/>
          </a:xfrm>
          <a:prstGeom prst="rect">
            <a:avLst/>
          </a:prstGeom>
        </p:spPr>
      </p:pic>
      <p:sp>
        <p:nvSpPr>
          <p:cNvPr id="6" name="object 3"/>
          <p:cNvSpPr txBox="1"/>
          <p:nvPr/>
        </p:nvSpPr>
        <p:spPr>
          <a:xfrm>
            <a:off x="533400" y="1143000"/>
            <a:ext cx="177609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Garamond" panose="02020404030301010803"/>
                <a:ea typeface="+mj-ea"/>
                <a:cs typeface="Garamond" panose="02020404030301010803"/>
              </a:defRPr>
            </a:lvl1pPr>
          </a:lstStyle>
          <a:p>
            <a:pPr marL="12700">
              <a:spcBef>
                <a:spcPts val="445"/>
              </a:spcBef>
            </a:pPr>
            <a:r>
              <a:rPr sz="3200" u="sng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  <a:sym typeface="+mn-ea"/>
              </a:rPr>
              <a:t>Frames</a:t>
            </a:r>
          </a:p>
        </p:txBody>
      </p:sp>
      <p:pic>
        <p:nvPicPr>
          <p:cNvPr id="9" name="Picture 8" descr="01_PH005.jpg"/>
          <p:cNvPicPr>
            <a:picLocks noChangeAspect="1"/>
          </p:cNvPicPr>
          <p:nvPr/>
        </p:nvPicPr>
        <p:blipFill>
          <a:blip r:embed="rId5" cstate="hqprint"/>
          <a:srcRect/>
          <a:stretch>
            <a:fillRect/>
          </a:stretch>
        </p:blipFill>
        <p:spPr>
          <a:xfrm>
            <a:off x="4430292" y="2819400"/>
            <a:ext cx="4605655" cy="308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99E13C-CFE8-4799-80A8-87EF6738B25A}"/>
              </a:ext>
            </a:extLst>
          </p:cNvPr>
          <p:cNvSpPr/>
          <p:nvPr/>
        </p:nvSpPr>
        <p:spPr>
          <a:xfrm>
            <a:off x="305791" y="210235"/>
            <a:ext cx="398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Types of Structures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434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hqprint"/>
          <a:srcRect/>
          <a:stretch>
            <a:fillRect/>
          </a:stretch>
        </p:blipFill>
        <p:spPr>
          <a:xfrm>
            <a:off x="4082415" y="1858645"/>
            <a:ext cx="4877435" cy="4035425"/>
          </a:xfrm>
          <a:prstGeom prst="rect">
            <a:avLst/>
          </a:prstGeom>
          <a:effectLst/>
        </p:spPr>
      </p:pic>
      <p:sp>
        <p:nvSpPr>
          <p:cNvPr id="6" name="object 3"/>
          <p:cNvSpPr txBox="1"/>
          <p:nvPr/>
        </p:nvSpPr>
        <p:spPr>
          <a:xfrm>
            <a:off x="553064" y="1250379"/>
            <a:ext cx="382229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Garamond" panose="02020404030301010803"/>
                <a:ea typeface="+mj-ea"/>
                <a:cs typeface="Garamond" panose="02020404030301010803"/>
              </a:defRPr>
            </a:lvl1pPr>
          </a:lstStyle>
          <a:p>
            <a:pPr marL="12700" lvl="0" algn="l">
              <a:spcBef>
                <a:spcPts val="445"/>
              </a:spcBef>
              <a:buClrTx/>
              <a:buSzTx/>
              <a:buFontTx/>
            </a:pPr>
            <a:r>
              <a:rPr sz="3200" u="sng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  <a:sym typeface="+mn-ea"/>
              </a:rPr>
              <a:t>Surface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90610-62F4-4954-9A49-014475B2E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3297647"/>
            <a:ext cx="3790950" cy="2524125"/>
          </a:xfrm>
          <a:prstGeom prst="rect">
            <a:avLst/>
          </a:prstGeom>
        </p:spPr>
      </p:pic>
      <p:pic>
        <p:nvPicPr>
          <p:cNvPr id="7170" name="Picture 2" descr="Tensile Structure Manufacturer in Uttar Pradesh - Car Parking Shade Sails">
            <a:extLst>
              <a:ext uri="{FF2B5EF4-FFF2-40B4-BE49-F238E27FC236}">
                <a16:creationId xmlns:a16="http://schemas.microsoft.com/office/drawing/2014/main" id="{C045366E-A7B9-475D-A693-F36194E39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1858645"/>
            <a:ext cx="4006824" cy="21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A7BC4F-2B56-41DB-954D-71BDAE1CE967}"/>
              </a:ext>
            </a:extLst>
          </p:cNvPr>
          <p:cNvSpPr/>
          <p:nvPr/>
        </p:nvSpPr>
        <p:spPr>
          <a:xfrm>
            <a:off x="305791" y="210235"/>
            <a:ext cx="398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Types of Structures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336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70371" y="1180245"/>
            <a:ext cx="84308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0" algn="l" rtl="0" latinLnBrk="0">
              <a:lnSpc>
                <a:spcPct val="100000"/>
              </a:lnSpc>
              <a:spcBef>
                <a:spcPts val="645"/>
              </a:spcBef>
              <a:buClrTx/>
              <a:buSzTx/>
              <a:tabLst>
                <a:tab pos="672465" algn="l"/>
                <a:tab pos="673100" algn="l"/>
              </a:tabLst>
            </a:pPr>
            <a:r>
              <a:rPr sz="3200" u="sng" dirty="0">
                <a:solidFill>
                  <a:srgbClr val="C00000"/>
                </a:solidFill>
                <a:latin typeface="+mj-lt"/>
                <a:cs typeface="Calibri" panose="020F0502020204030204" pitchFamily="34" charset="0"/>
                <a:sym typeface="+mn-ea"/>
              </a:rPr>
              <a:t>Types of load</a:t>
            </a:r>
            <a:r>
              <a:rPr lang="ar-IQ" sz="3200" u="sng" dirty="0">
                <a:solidFill>
                  <a:srgbClr val="C00000"/>
                </a:solidFill>
                <a:latin typeface="+mj-lt"/>
                <a:cs typeface="Calibri" panose="020F0502020204030204" pitchFamily="34" charset="0"/>
                <a:sym typeface="+mn-ea"/>
              </a:rPr>
              <a:t>:</a:t>
            </a:r>
            <a:endParaRPr sz="3200" u="sng" noProof="1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5D1FC-8336-4E0C-B39C-29C9C32DF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018" r="4624"/>
          <a:stretch/>
        </p:blipFill>
        <p:spPr>
          <a:xfrm>
            <a:off x="819466" y="1685512"/>
            <a:ext cx="7732704" cy="4371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572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4" cstate="print">
            <a:clrChange>
              <a:clrFrom>
                <a:srgbClr val="D7D7D7"/>
              </a:clrFrom>
              <a:clrTo>
                <a:srgbClr val="D7D7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8396" y="3905201"/>
            <a:ext cx="4716439" cy="19836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0535" y="1066800"/>
            <a:ext cx="8430895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spcBef>
                <a:spcPts val="645"/>
              </a:spcBef>
              <a:tabLst>
                <a:tab pos="672465" algn="l"/>
                <a:tab pos="673100" algn="l"/>
              </a:tabLst>
            </a:pPr>
            <a:r>
              <a:rPr sz="3200" u="sng" dirty="0">
                <a:solidFill>
                  <a:srgbClr val="C00000"/>
                </a:solidFill>
                <a:latin typeface="+mj-lt"/>
                <a:cs typeface="Calibri" panose="020F0502020204030204" pitchFamily="34" charset="0"/>
                <a:sym typeface="+mn-ea"/>
              </a:rPr>
              <a:t>Types of load</a:t>
            </a:r>
            <a:r>
              <a:rPr lang="ar-IQ" sz="3200" u="sng" dirty="0">
                <a:solidFill>
                  <a:srgbClr val="C00000"/>
                </a:solidFill>
                <a:latin typeface="+mj-lt"/>
                <a:cs typeface="Calibri" panose="020F0502020204030204" pitchFamily="34" charset="0"/>
                <a:sym typeface="+mn-ea"/>
              </a:rPr>
              <a:t>:</a:t>
            </a:r>
            <a:endParaRPr sz="3200" u="sng" noProof="1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3200" spc="-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Dead loads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Weights of various structural members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Weights of any objects that are attached to the structure</a:t>
            </a:r>
            <a:endParaRPr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E2244-9349-4804-9E2E-9358FC533B9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87" y="3159893"/>
            <a:ext cx="3215598" cy="29255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42383D-B755-464C-9B6D-C8F76644ADE5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0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602"/>
          <a:stretch/>
        </p:blipFill>
        <p:spPr>
          <a:xfrm>
            <a:off x="393534" y="1179871"/>
            <a:ext cx="3499793" cy="4977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" t="16557" r="55192"/>
          <a:stretch/>
        </p:blipFill>
        <p:spPr>
          <a:xfrm>
            <a:off x="4066067" y="1229031"/>
            <a:ext cx="2949677" cy="4233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6D3DFF-60A5-48F7-9F2E-E7307750067E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96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6844" t="18832" r="7161" b="17424"/>
          <a:stretch/>
        </p:blipFill>
        <p:spPr>
          <a:xfrm>
            <a:off x="174789" y="1189977"/>
            <a:ext cx="7909147" cy="482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63D36E-7831-4D35-9378-3477BA031544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62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8015" y="1069110"/>
            <a:ext cx="8203048" cy="130356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fontAlgn="auto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356235" algn="l"/>
                <a:tab pos="1685925" algn="l"/>
                <a:tab pos="4863465" algn="l"/>
              </a:tabLst>
            </a:pPr>
            <a:r>
              <a:rPr sz="2800" b="1" i="1" u="sng" spc="10" dirty="0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sz="2800" i="1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15" dirty="0">
                <a:latin typeface="Calibri" panose="020F0502020204030204" pitchFamily="34" charset="0"/>
                <a:cs typeface="Calibri" panose="020F0502020204030204" pitchFamily="34" charset="0"/>
              </a:rPr>
              <a:t>refers</a:t>
            </a:r>
            <a:r>
              <a:rPr sz="2800" i="1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to a</a:t>
            </a:r>
            <a:r>
              <a:rPr sz="28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ar-IQ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lang="ar-IQ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</a:rPr>
              <a:t>parts </a:t>
            </a:r>
            <a:r>
              <a:rPr lang="ar-IQ" sz="2800" spc="5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used to 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load,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such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Buildings, Bridges,</a:t>
            </a:r>
            <a:r>
              <a:rPr lang="en-US"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spc="-2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800" spc="-25" dirty="0">
                <a:latin typeface="Calibri" panose="020F0502020204030204" pitchFamily="34" charset="0"/>
                <a:cs typeface="Calibri" panose="020F0502020204030204" pitchFamily="34" charset="0"/>
              </a:rPr>
              <a:t>owers,</a:t>
            </a:r>
            <a:r>
              <a:rPr lang="en-US" sz="280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Stadiums,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…………….</a:t>
            </a:r>
            <a:r>
              <a:rPr sz="280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25" dirty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4028" y="161232"/>
            <a:ext cx="7311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Introduction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1" y="2121669"/>
            <a:ext cx="2438966" cy="3667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6" y="4625176"/>
            <a:ext cx="4371429" cy="1495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r="37708"/>
          <a:stretch/>
        </p:blipFill>
        <p:spPr>
          <a:xfrm>
            <a:off x="7780914" y="1589969"/>
            <a:ext cx="1137628" cy="470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FA323-8911-43A4-9016-A5A009976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6" y="2499074"/>
            <a:ext cx="4012326" cy="2252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99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3FBFF"/>
              </a:clrFrom>
              <a:clrTo>
                <a:srgbClr val="F3FB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51268" y="1458913"/>
            <a:ext cx="8596088" cy="43187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BBA789-A5F5-43E1-A288-7592AF72129E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25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335" y="1066800"/>
            <a:ext cx="9029065" cy="212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3200" spc="-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Live loads</a:t>
            </a:r>
          </a:p>
          <a:p>
            <a:pPr marL="1235075" marR="0" lvl="2" indent="-40894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Varies in magnitude &amp; location</a:t>
            </a:r>
          </a:p>
          <a:p>
            <a:pPr marL="463550" marR="0" lvl="2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  Building loads </a:t>
            </a:r>
          </a:p>
          <a:p>
            <a:pPr marL="977265" marR="0" lvl="2" indent="-363855" algn="l" defTabSz="9144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Depends on the purpose for which the building is designed</a:t>
            </a:r>
          </a:p>
          <a:p>
            <a:pPr marL="977265" marR="0" lvl="2" indent="-363855" algn="l" defTabSz="9144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These loadings are generally tabulated in local, or national code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254744" y="3275084"/>
            <a:ext cx="6858938" cy="28470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7B3D3B-3CB6-47FE-A09B-C5AA88C44A0A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98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-215265" y="1066800"/>
            <a:ext cx="9249410" cy="102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3200" spc="-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Live loads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lang="en-US" altLang="zh-CN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Building Loads</a:t>
            </a:r>
            <a:endParaRPr lang="en-US" altLang="zh-CN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90575" y="2088515"/>
            <a:ext cx="794321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ASCE 7-10 allows a reduction of live load on a member having an influence area (K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of 400 ft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(37.2 m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or more. This reduced live load is calculated using the following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0" name="Object 398344"/>
              <p:cNvSpPr txBox="1"/>
              <p:nvPr/>
            </p:nvSpPr>
            <p:spPr>
              <a:xfrm>
                <a:off x="618490" y="3399503"/>
                <a:ext cx="8115300" cy="2667000"/>
              </a:xfrm>
              <a:prstGeom prst="rect">
                <a:avLst/>
              </a:prstGeom>
              <a:noFill/>
              <a:ln w="38100">
                <a:noFill/>
                <a:miter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0.25+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4.57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𝐿𝐿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SI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⥂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units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where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reduced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design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live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load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area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supported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member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unreduced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design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live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load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area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supported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member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live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load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element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interior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column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tributary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area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3800" name="Object 3983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90" y="3399503"/>
                <a:ext cx="8115300" cy="2667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B6FC510-A3A5-426C-8FCF-BF3C5698575D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85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48" name="Object 400393"/>
              <p:cNvSpPr txBox="1"/>
              <p:nvPr/>
            </p:nvSpPr>
            <p:spPr>
              <a:xfrm>
                <a:off x="469900" y="1766888"/>
                <a:ext cx="8154988" cy="2120900"/>
              </a:xfrm>
              <a:prstGeom prst="rect">
                <a:avLst/>
              </a:prstGeom>
              <a:noFill/>
              <a:ln w="38100">
                <a:noFill/>
                <a:miter/>
              </a:ln>
            </p:spPr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≥0.5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members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supporting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one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floor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≥0.4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members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supporting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more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than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one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floor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No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reduction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allowed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loads</m:t>
                      </m:r>
                      <m:r>
                        <m:rPr>
                          <m:nor/>
                        </m:rPr>
                        <a:rPr lang="en-US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≥4.79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𝑘𝑁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structures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used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public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assembly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garage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roof</m:t>
                      </m:r>
                      <m:r>
                        <m:rPr>
                          <m:nor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848" name="Object 4003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" y="1766888"/>
                <a:ext cx="8154988" cy="2120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D93D5A3-6760-4BB3-8A71-0FC9815E3B4C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491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91" r="1650"/>
          <a:stretch/>
        </p:blipFill>
        <p:spPr>
          <a:xfrm>
            <a:off x="768494" y="1371162"/>
            <a:ext cx="7973961" cy="5159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/>
          <a:srcRect l="1556" t="3736" r="2736" b="6785"/>
          <a:stretch>
            <a:fillRect/>
          </a:stretch>
        </p:blipFill>
        <p:spPr>
          <a:xfrm>
            <a:off x="470371" y="3075039"/>
            <a:ext cx="4645025" cy="2962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AE6BF4-B009-40E8-981D-A5E11380D309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235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D8F0FE"/>
              </a:clrFrom>
              <a:clrTo>
                <a:srgbClr val="D8F0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39" r="1063"/>
          <a:stretch/>
        </p:blipFill>
        <p:spPr>
          <a:xfrm>
            <a:off x="403122" y="1542896"/>
            <a:ext cx="8337756" cy="42697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EFE8D8-6CD7-415F-AAFA-2AF072F84DDF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428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2669540"/>
            <a:ext cx="3876675" cy="31375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9196" y="1066606"/>
            <a:ext cx="6276975" cy="5080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810895" lvl="2" indent="-347345" algn="l" defTabSz="914400" eaLnBrk="0" fontAlgn="base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Highway Bridge Loads</a:t>
            </a:r>
          </a:p>
        </p:txBody>
      </p:sp>
      <p:pic>
        <p:nvPicPr>
          <p:cNvPr id="41991" name="Picture 408586" descr="C01_p2_31_Page_14 (1)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747" y="2669540"/>
            <a:ext cx="3739515" cy="3137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381000" y="1574800"/>
            <a:ext cx="83305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Primary live loads are those due to traffic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Specifications for truck loadings are reported in AASHTO</a:t>
            </a:r>
            <a:endParaRPr lang="en-US" altLang="zh-CN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758306-DA23-41BB-853D-61FD4DA579AA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419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410632" descr="C01_p2_31_Page_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94" b="15438"/>
          <a:stretch/>
        </p:blipFill>
        <p:spPr>
          <a:xfrm>
            <a:off x="396240" y="4227527"/>
            <a:ext cx="7823528" cy="17857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bject 4"/>
          <p:cNvSpPr txBox="1"/>
          <p:nvPr/>
        </p:nvSpPr>
        <p:spPr>
          <a:xfrm>
            <a:off x="479196" y="1066606"/>
            <a:ext cx="6276975" cy="5080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810895" lvl="2" indent="-347345" algn="l" defTabSz="914400" eaLnBrk="0" fontAlgn="base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Railroad Bridge Loads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-120445" y="1574606"/>
            <a:ext cx="85248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Loadings are specified in American Railroad Engineers Association (AREA)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A modern train having a 320kN (72k) loading on the driving axle of the engine is designated as an E-72 loading</a:t>
            </a:r>
            <a:endParaRPr lang="en-US" altLang="zh-CN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819" y="3009706"/>
            <a:ext cx="7686949" cy="1568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6E246C-7ECA-4F11-BC17-A4C605467FB2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899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9196" y="1066606"/>
            <a:ext cx="6276975" cy="5080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810895" lvl="2" indent="-347345" algn="l" defTabSz="914400" eaLnBrk="0" fontAlgn="base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Impact loads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1000" y="1524000"/>
            <a:ext cx="85248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Due to moving vehicles </a:t>
            </a:r>
          </a:p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The % increase of the live loads due to impact is called the impact factor, I</a:t>
            </a:r>
          </a:p>
        </p:txBody>
      </p:sp>
      <p:graphicFrame>
        <p:nvGraphicFramePr>
          <p:cNvPr id="46088" name="Object 412680"/>
          <p:cNvGraphicFramePr/>
          <p:nvPr/>
        </p:nvGraphicFramePr>
        <p:xfrm>
          <a:off x="1143000" y="3048000"/>
          <a:ext cx="662813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22600" imgH="609600" progId="Equation.3">
                  <p:embed/>
                </p:oleObj>
              </mc:Choice>
              <mc:Fallback>
                <p:oleObj r:id="rId3" imgW="3022600" imgH="609600" progId="Equation.3">
                  <p:embed/>
                  <p:pic>
                    <p:nvPicPr>
                      <p:cNvPr id="46088" name="Object 4126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3048000"/>
                        <a:ext cx="6628130" cy="1238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12680"/>
          <p:cNvGraphicFramePr/>
          <p:nvPr/>
        </p:nvGraphicFramePr>
        <p:xfrm>
          <a:off x="1126490" y="4800600"/>
          <a:ext cx="6736715" cy="124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6628765" imgH="1238250" progId="Equation.3">
                  <p:embed/>
                </p:oleObj>
              </mc:Choice>
              <mc:Fallback>
                <p:oleObj r:id="rId5" imgW="6628765" imgH="1238250" progId="Equation.3">
                  <p:embed/>
                  <p:pic>
                    <p:nvPicPr>
                      <p:cNvPr id="3" name="Object 41268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6490" y="4800600"/>
                        <a:ext cx="6736715" cy="12426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F709658-8F23-45EB-9173-6AA4A85C57E6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57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834847" y="3206382"/>
            <a:ext cx="5414020" cy="29092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9196" y="1066606"/>
            <a:ext cx="6276975" cy="5080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810895" lvl="2" indent="-347345" algn="l" defTabSz="914400" eaLnBrk="0" fontAlgn="base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Wind loads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-106930" y="1599972"/>
            <a:ext cx="9113278" cy="18620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300" dirty="0"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Effects of wind depends on density &amp; flow of air, angle of incidence, shape &amp; stiffness of the structure &amp; roughness of surface</a:t>
            </a:r>
          </a:p>
          <a:p>
            <a:pPr marL="977265" marR="0" lvl="2" indent="-36385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300" dirty="0"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For design, wind loadings can be treated as static or dynamic 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DA1FB-5ED2-4C64-8F01-7B17F064F092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90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7BF1-7776-4F61-97D1-2FA6E330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63" y="-77326"/>
            <a:ext cx="7886700" cy="1031055"/>
          </a:xfrm>
        </p:spPr>
        <p:txBody>
          <a:bodyPr>
            <a:normAutofit/>
          </a:bodyPr>
          <a:lstStyle/>
          <a:p>
            <a:r>
              <a:rPr lang="en-US" sz="3600" u="sng" dirty="0"/>
              <a:t>Topics to Be Addressed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391CB-DC4D-4841-8624-38D58D1E5EC3}"/>
              </a:ext>
            </a:extLst>
          </p:cNvPr>
          <p:cNvSpPr txBox="1"/>
          <p:nvPr/>
        </p:nvSpPr>
        <p:spPr>
          <a:xfrm>
            <a:off x="506360" y="1747202"/>
            <a:ext cx="7801897" cy="2356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Overview of structures: Definition and examples.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Types of structural elements (e.g., beams, columns, trusses).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Categories of loads (dead loads, live loads, wind loads, etc.).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Structural analysis methods and their applications.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Introduction to structural design considerations.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364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9196" y="1066606"/>
            <a:ext cx="6276975" cy="5080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810895" lvl="2" indent="-347345" algn="l" defTabSz="914400" eaLnBrk="0" fontAlgn="base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Wind loads</a:t>
            </a:r>
          </a:p>
        </p:txBody>
      </p:sp>
      <p:pic>
        <p:nvPicPr>
          <p:cNvPr id="2" name="Wind load">
            <a:hlinkClick r:id="" action="ppaction://media"/>
            <a:extLst>
              <a:ext uri="{FF2B5EF4-FFF2-40B4-BE49-F238E27FC236}">
                <a16:creationId xmlns:a16="http://schemas.microsoft.com/office/drawing/2014/main" id="{E9771D1A-713C-40E5-B239-BBC0296B1C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24987"/>
            <a:ext cx="9144000" cy="502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4C63AD-20F9-4CE1-AF43-8FBD44F85CB5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416775"/>
              <p:cNvSpPr txBox="1"/>
              <p:nvPr/>
            </p:nvSpPr>
            <p:spPr>
              <a:xfrm>
                <a:off x="304800" y="990600"/>
                <a:ext cx="8170545" cy="5696585"/>
              </a:xfrm>
              <a:prstGeom prst="rect">
                <a:avLst/>
              </a:prstGeom>
              <a:noFill/>
              <a:ln w="38100">
                <a:noFill/>
                <a:miter/>
              </a:ln>
            </p:spPr>
            <p:txBody>
              <a:bodyPr>
                <a:normAutofit fontScale="95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=0.613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𝑧𝑡</m:t>
                          </m:r>
                        </m:sub>
                      </m:sSub>
                      <m:sSub>
                        <m:sSub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p>
                        <m:sSup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8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lang="en-US" sz="26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21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1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velocity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3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gust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wind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measured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10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above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ground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during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50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year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recurrence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period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a:rPr lang="en-US" sz="21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Values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are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obtained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from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wind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map</m:t>
                      </m:r>
                      <m:r>
                        <m:rPr>
                          <m:nor/>
                        </m:rPr>
                        <a:rPr lang="en-US" sz="2100" b="0" i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</m:t>
                      </m:r>
                    </m:oMath>
                    <m:oMath xmlns:m="http://schemas.openxmlformats.org/officeDocument/2006/math"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importance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that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depends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upon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2100" i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nature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building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occupancy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velocity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pressure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exposure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coefficient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</m:oMath>
                  </m:oMathPara>
                </a14:m>
                <a:endParaRPr lang="en-US" sz="2100" i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function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height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depends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upon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ground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2100" i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terrain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 (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See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Table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1.5)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𝑧𝑡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that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accounts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wind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speed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increases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2100" i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due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hills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%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escarpments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flat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ground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𝑧𝑡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that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accounts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direction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wind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It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used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only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when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structure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subjected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combination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loads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wind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acting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alone</m:t>
                      </m:r>
                      <m:r>
                        <m:rPr>
                          <m:nor/>
                        </m:rPr>
                        <a:rPr lang="en-US" sz="2100" i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Object 4167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990600"/>
                <a:ext cx="8170545" cy="5696585"/>
              </a:xfrm>
              <a:prstGeom prst="rect">
                <a:avLst/>
              </a:prstGeom>
              <a:blipFill>
                <a:blip r:embed="rId3"/>
                <a:stretch>
                  <a:fillRect l="-373"/>
                </a:stretch>
              </a:blipFill>
              <a:ln w="38100">
                <a:noFill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341" y="2509684"/>
            <a:ext cx="2518859" cy="2238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A16E4-DE6E-48E5-B2C3-FE979BC82607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861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Fig-1-Contour-map-for-basic-wind-speeds-m-s-of-Iraq-3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0711" y="1963490"/>
            <a:ext cx="4836669" cy="4070394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70371" y="1010355"/>
            <a:ext cx="7044854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1280" marR="0" lvl="2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Tx/>
              <a:buNone/>
            </a:pPr>
            <a:r>
              <a:rPr lang="en-US" altLang="zh-CN" sz="2400" dirty="0"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Once </a:t>
            </a:r>
            <a:r>
              <a:rPr lang="en-US" altLang="zh-CN" sz="3200" dirty="0" err="1"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q</a:t>
            </a:r>
            <a:r>
              <a:rPr lang="en-US" altLang="zh-CN" sz="2400" baseline="-25000" dirty="0" err="1"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z</a:t>
            </a:r>
            <a:r>
              <a:rPr lang="en-US" altLang="zh-CN" sz="2400" dirty="0">
                <a:effectLst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 is obtained, the design pressure can be obtained from a list of relevant equations</a:t>
            </a:r>
            <a:endParaRPr lang="en-US" altLang="zh-CN" sz="2400" dirty="0">
              <a:effectLst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502E3-54AB-4BB0-9D62-D79BBBCC68CD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8798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34961" y="927285"/>
            <a:ext cx="4823460" cy="1270861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tabLst>
                <a:tab pos="878205" algn="l"/>
              </a:tabLst>
            </a:pP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400" spc="4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400" spc="6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spc="8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65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sz="2400" spc="8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sz="2400" spc="6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spc="28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2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4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spc="-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-6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spc="4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400" spc="6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spc="8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400" spc="-2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sz="2400" spc="40" dirty="0">
                <a:latin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400" spc="4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400" spc="9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1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2400" spc="1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400">
              <a:tabLst>
                <a:tab pos="878205" algn="l"/>
              </a:tabLst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075">
              <a:tabLst>
                <a:tab pos="3353435" algn="l"/>
                <a:tab pos="4140200" algn="l"/>
              </a:tabLst>
            </a:pPr>
            <a:r>
              <a:rPr sz="2400" i="1" spc="15" dirty="0">
                <a:latin typeface="Times New Roman" panose="02020603050405020304"/>
                <a:cs typeface="Times New Roman" panose="02020603050405020304"/>
              </a:rPr>
              <a:t>p</a:t>
            </a:r>
            <a:r>
              <a:rPr sz="2400" i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15" dirty="0">
                <a:latin typeface="Symbol" panose="05050102010706020507"/>
                <a:cs typeface="Symbol" panose="05050102010706020507"/>
              </a:rPr>
              <a:t></a:t>
            </a:r>
            <a:r>
              <a:rPr sz="2400" spc="-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i="1" spc="60" dirty="0">
                <a:latin typeface="Times New Roman" panose="02020603050405020304"/>
                <a:cs typeface="Times New Roman" panose="02020603050405020304"/>
              </a:rPr>
              <a:t>qGC</a:t>
            </a:r>
            <a:r>
              <a:rPr sz="2100" i="1" spc="89" baseline="-24000" dirty="0">
                <a:latin typeface="Times New Roman" panose="02020603050405020304"/>
                <a:cs typeface="Times New Roman" panose="02020603050405020304"/>
              </a:rPr>
              <a:t>p</a:t>
            </a:r>
            <a:r>
              <a:rPr sz="2100" i="1" spc="509" baseline="-24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15" dirty="0">
                <a:latin typeface="Symbol" panose="05050102010706020507"/>
                <a:cs typeface="Symbol" panose="05050102010706020507"/>
              </a:rPr>
              <a:t></a:t>
            </a:r>
            <a:r>
              <a:rPr sz="2400" spc="-204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i="1" spc="20" dirty="0">
                <a:latin typeface="Times New Roman" panose="02020603050405020304"/>
                <a:cs typeface="Times New Roman" panose="02020603050405020304"/>
              </a:rPr>
              <a:t>q</a:t>
            </a:r>
            <a:r>
              <a:rPr sz="2100" i="1" spc="30" baseline="-24000" dirty="0">
                <a:latin typeface="Times New Roman" panose="02020603050405020304"/>
                <a:cs typeface="Times New Roman" panose="02020603050405020304"/>
              </a:rPr>
              <a:t>h</a:t>
            </a:r>
            <a:r>
              <a:rPr sz="2100" i="1" spc="-97" baseline="-24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dirty="0">
                <a:latin typeface="Times New Roman" panose="02020603050405020304"/>
                <a:cs typeface="Times New Roman" panose="02020603050405020304"/>
              </a:rPr>
              <a:t>(</a:t>
            </a:r>
            <a:r>
              <a:rPr sz="2400" i="1" dirty="0">
                <a:latin typeface="Times New Roman" panose="02020603050405020304"/>
                <a:cs typeface="Times New Roman" panose="02020603050405020304"/>
              </a:rPr>
              <a:t>GC</a:t>
            </a:r>
            <a:r>
              <a:rPr sz="2400" i="1" spc="-3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100" i="1" spc="7" baseline="-24000" dirty="0">
                <a:latin typeface="Times New Roman" panose="02020603050405020304"/>
                <a:cs typeface="Times New Roman" panose="02020603050405020304"/>
              </a:rPr>
              <a:t>pi</a:t>
            </a:r>
            <a:r>
              <a:rPr sz="2100" i="1" spc="-67" baseline="-24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10" dirty="0">
                <a:latin typeface="Times New Roman" panose="02020603050405020304"/>
                <a:cs typeface="Times New Roman" panose="02020603050405020304"/>
              </a:rPr>
              <a:t>)	</a:t>
            </a:r>
            <a:r>
              <a:rPr sz="2400" spc="25" dirty="0">
                <a:latin typeface="Times New Roman" panose="02020603050405020304"/>
                <a:cs typeface="Times New Roman" panose="02020603050405020304"/>
              </a:rPr>
              <a:t>(N/m</a:t>
            </a:r>
            <a:r>
              <a:rPr lang="en-US" sz="2400" spc="25" baseline="30000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2400" spc="10" dirty="0">
                <a:latin typeface="Times New Roman" panose="02020603050405020304"/>
                <a:cs typeface="Times New Roman" panose="02020603050405020304"/>
              </a:rPr>
              <a:t>)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5288"/>
          <a:stretch>
            <a:fillRect/>
          </a:stretch>
        </p:blipFill>
        <p:spPr>
          <a:xfrm>
            <a:off x="355621" y="2279711"/>
            <a:ext cx="5034915" cy="3194050"/>
          </a:xfrm>
          <a:prstGeom prst="rect">
            <a:avLst/>
          </a:prstGeom>
        </p:spPr>
      </p:pic>
      <p:pic>
        <p:nvPicPr>
          <p:cNvPr id="6" name="object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0536" y="2116582"/>
            <a:ext cx="3886200" cy="3618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DCCD8-7E39-496F-AE87-8B9E180173DF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000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39" y="3727841"/>
            <a:ext cx="6253777" cy="2476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02"/>
          <a:stretch>
            <a:fillRect/>
          </a:stretch>
        </p:blipFill>
        <p:spPr>
          <a:xfrm>
            <a:off x="304339" y="1214369"/>
            <a:ext cx="5713003" cy="2513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45476" y="3228393"/>
            <a:ext cx="1066800" cy="20060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29715" y="5505980"/>
            <a:ext cx="872762" cy="20656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91C92C-C041-47B9-93D8-4D4DE8388F54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358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554089-91D2-45E0-8F86-CFA6BBC3D2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1F4FD"/>
              </a:clrFrom>
              <a:clrTo>
                <a:srgbClr val="E1F4FD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986" y="1859338"/>
            <a:ext cx="8688027" cy="364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7652C-8283-4244-AC0C-39F680772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40" y="4158512"/>
            <a:ext cx="4229872" cy="12393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FA03B0-FF0D-4FAD-BD66-A01053E328BF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612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D8F0FE"/>
              </a:clrFrom>
              <a:clrTo>
                <a:srgbClr val="D8F0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19088" y="1277620"/>
            <a:ext cx="8329295" cy="5580380"/>
          </a:xfrm>
          <a:prstGeom prst="snipRoundRect">
            <a:avLst>
              <a:gd name="adj1" fmla="val 0"/>
              <a:gd name="adj2" fmla="val 27932"/>
            </a:avLst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2ECEF8-EA93-434A-89FC-841329295D6F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385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D8F0FE"/>
              </a:clrFrom>
              <a:clrTo>
                <a:srgbClr val="D8F0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584"/>
          <a:stretch/>
        </p:blipFill>
        <p:spPr>
          <a:xfrm>
            <a:off x="261937" y="1795462"/>
            <a:ext cx="8003289" cy="32931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B4C750-97E3-4AED-B33B-0BCADBFF9BC1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524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D8F0FE"/>
              </a:clrFrom>
              <a:clrTo>
                <a:srgbClr val="D8F0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1" b="4037"/>
          <a:stretch/>
        </p:blipFill>
        <p:spPr>
          <a:xfrm>
            <a:off x="470371" y="1752600"/>
            <a:ext cx="7735478" cy="4121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B02F80-0C3C-4085-B56F-5CB2FDF2B2EE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420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D8F0FE"/>
              </a:clrFrom>
              <a:clrTo>
                <a:srgbClr val="D8F0F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2569"/>
          <a:stretch/>
        </p:blipFill>
        <p:spPr>
          <a:xfrm>
            <a:off x="280987" y="1843087"/>
            <a:ext cx="8340499" cy="3847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E12439-9A62-4736-99DE-52EA8D07FA0D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368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7BF1-7776-4F61-97D1-2FA6E330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63" y="-77326"/>
            <a:ext cx="7886700" cy="1031055"/>
          </a:xfrm>
        </p:spPr>
        <p:txBody>
          <a:bodyPr>
            <a:normAutofit/>
          </a:bodyPr>
          <a:lstStyle/>
          <a:p>
            <a:r>
              <a:rPr lang="en-US" sz="3600" u="sng" dirty="0"/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391CB-DC4D-4841-8624-38D58D1E5EC3}"/>
              </a:ext>
            </a:extLst>
          </p:cNvPr>
          <p:cNvSpPr txBox="1"/>
          <p:nvPr/>
        </p:nvSpPr>
        <p:spPr>
          <a:xfrm>
            <a:off x="565354" y="1727537"/>
            <a:ext cx="7801897" cy="281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Introduce the fundamentals of structural analysis and its significance in engineering design.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Understand various types of structures and their components.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Identify different types of loads and their effects on structures.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 a systematic approach to analyzing forces and moments in structural elements.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237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33363" y="2000250"/>
            <a:ext cx="8528685" cy="3115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A6E4FF-4859-4A5F-9414-A717343DD9E6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189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hq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916610" y="1738313"/>
            <a:ext cx="3155950" cy="43383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4800" y="1066800"/>
            <a:ext cx="3905250" cy="842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30480">
              <a:lnSpc>
                <a:spcPct val="126000"/>
              </a:lnSpc>
              <a:spcBef>
                <a:spcPts val="100"/>
              </a:spcBef>
              <a:tabLst>
                <a:tab pos="1715770" algn="l"/>
              </a:tabLst>
            </a:pPr>
            <a:r>
              <a:rPr sz="225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250" spc="8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250" spc="6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250" spc="4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250" spc="8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25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25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spc="-2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250" spc="4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250" spc="9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250" spc="1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5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spc="90" dirty="0">
                <a:latin typeface="Calibri" panose="020F0502020204030204" pitchFamily="34" charset="0"/>
                <a:cs typeface="Calibri" panose="020F0502020204030204" pitchFamily="34" charset="0"/>
              </a:rPr>
              <a:t>Pressure for</a:t>
            </a:r>
            <a:r>
              <a:rPr sz="2250" spc="-2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50" spc="9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250" spc="4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250" spc="8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250" spc="9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250" spc="5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sz="225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50" i="1" spc="10" dirty="0">
                <a:latin typeface="Times New Roman" panose="02020603050405020304"/>
                <a:cs typeface="Times New Roman" panose="02020603050405020304"/>
              </a:rPr>
              <a:t>F</a:t>
            </a:r>
            <a:r>
              <a:rPr sz="2250" i="1" spc="1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50" spc="15" dirty="0">
                <a:latin typeface="Symbol" panose="05050102010706020507"/>
                <a:cs typeface="Symbol" panose="05050102010706020507"/>
              </a:rPr>
              <a:t></a:t>
            </a:r>
            <a:r>
              <a:rPr sz="2250" spc="-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50" i="1" spc="40" dirty="0">
                <a:latin typeface="Times New Roman" panose="02020603050405020304"/>
                <a:cs typeface="Times New Roman" panose="02020603050405020304"/>
              </a:rPr>
              <a:t>q</a:t>
            </a:r>
            <a:r>
              <a:rPr sz="1950" i="1" spc="120" baseline="-24000" dirty="0">
                <a:latin typeface="Times New Roman" panose="02020603050405020304"/>
                <a:cs typeface="Times New Roman" panose="02020603050405020304"/>
              </a:rPr>
              <a:t>h</a:t>
            </a:r>
            <a:r>
              <a:rPr sz="2250" i="1" dirty="0">
                <a:latin typeface="Times New Roman" panose="02020603050405020304"/>
                <a:cs typeface="Times New Roman" panose="02020603050405020304"/>
              </a:rPr>
              <a:t>G</a:t>
            </a:r>
            <a:r>
              <a:rPr sz="2250" i="1" spc="15" dirty="0">
                <a:latin typeface="Times New Roman" panose="02020603050405020304"/>
                <a:cs typeface="Times New Roman" panose="02020603050405020304"/>
              </a:rPr>
              <a:t>C</a:t>
            </a:r>
            <a:r>
              <a:rPr sz="2250" i="1" spc="-3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950" i="1" spc="22" baseline="-24000" dirty="0">
                <a:latin typeface="Times New Roman" panose="02020603050405020304"/>
                <a:cs typeface="Times New Roman" panose="02020603050405020304"/>
              </a:rPr>
              <a:t>p</a:t>
            </a:r>
            <a:r>
              <a:rPr sz="1950" i="1" spc="7" baseline="-24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50" i="1" spc="114" dirty="0">
                <a:latin typeface="Times New Roman" panose="02020603050405020304"/>
                <a:cs typeface="Times New Roman" panose="02020603050405020304"/>
              </a:rPr>
              <a:t>A</a:t>
            </a:r>
            <a:r>
              <a:rPr sz="1950" i="1" spc="7" baseline="-24000" dirty="0">
                <a:latin typeface="Times New Roman" panose="02020603050405020304"/>
                <a:cs typeface="Times New Roman" panose="02020603050405020304"/>
              </a:rPr>
              <a:t>f</a:t>
            </a:r>
            <a:endParaRPr sz="1950" baseline="-240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2085975"/>
            <a:ext cx="5797550" cy="2203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53" y="4353234"/>
            <a:ext cx="2499852" cy="1659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E8D5C8-464A-4D7E-B34E-9C8C55D6FA21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963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1603" y="1143126"/>
            <a:ext cx="2486025" cy="443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0895" marR="0" lvl="2" indent="-34734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kumimoji="0" lang="en-US" altLang="zh-CN" sz="2800" b="0" i="0" u="none" strike="noStrike" kern="1200" cap="none" spc="0" normalizeH="0" baseline="0" noProof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Snow Load</a:t>
            </a:r>
          </a:p>
        </p:txBody>
      </p:sp>
      <p:pic>
        <p:nvPicPr>
          <p:cNvPr id="3" name="object 3"/>
          <p:cNvPicPr/>
          <p:nvPr/>
        </p:nvPicPr>
        <p:blipFill rotWithShape="1">
          <a:blip r:embed="rId3" cstate="print"/>
          <a:srcRect l="3079" t="5193" r="5029" b="5046"/>
          <a:stretch/>
        </p:blipFill>
        <p:spPr>
          <a:xfrm>
            <a:off x="2326005" y="3614951"/>
            <a:ext cx="3937144" cy="23630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1350" y="1681168"/>
            <a:ext cx="8198485" cy="18396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If a roof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is flat, having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 slope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of less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sz="2400" spc="-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5%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he pressure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loading on the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roof can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be obtained by modifying the ground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snow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loading </a:t>
            </a:r>
            <a:r>
              <a:rPr sz="2400" i="1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400" i="1" spc="7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the following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empirical</a:t>
            </a:r>
            <a:r>
              <a:rPr sz="2400" spc="-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formula</a:t>
            </a:r>
          </a:p>
          <a:p>
            <a:pPr marR="288290" algn="ctr">
              <a:lnSpc>
                <a:spcPct val="100000"/>
              </a:lnSpc>
              <a:spcBef>
                <a:spcPts val="835"/>
              </a:spcBef>
              <a:tabLst>
                <a:tab pos="415290" algn="l"/>
                <a:tab pos="2252345" algn="l"/>
                <a:tab pos="2569210" algn="l"/>
              </a:tabLst>
            </a:pPr>
            <a:r>
              <a:rPr kumimoji="0" lang="en-US" sz="4000" b="0" i="1" u="none" strike="noStrike" kern="1200" cap="none" spc="13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p</a:t>
            </a:r>
            <a:r>
              <a:rPr lang="en-US" sz="3200" i="1" spc="195" baseline="-26000" dirty="0">
                <a:solidFill>
                  <a:srgbClr val="1A335E"/>
                </a:solidFill>
                <a:latin typeface="Times New Roman" panose="02020603050405020304"/>
                <a:cs typeface="Times New Roman" panose="02020603050405020304"/>
              </a:rPr>
              <a:t>f</a:t>
            </a:r>
            <a:r>
              <a:rPr kumimoji="0" lang="en-US" sz="2775" b="0" i="1" u="none" strike="noStrike" kern="1200" cap="none" spc="195" normalizeH="0" baseline="-2600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sz="3250" spc="5" dirty="0">
                <a:latin typeface="Symbol" panose="05050102010706020507"/>
                <a:cs typeface="Symbol" panose="05050102010706020507"/>
              </a:rPr>
              <a:t></a:t>
            </a:r>
            <a:r>
              <a:rPr sz="3250" spc="-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50" spc="5" dirty="0">
                <a:latin typeface="Times New Roman" panose="02020603050405020304"/>
                <a:cs typeface="Times New Roman" panose="02020603050405020304"/>
              </a:rPr>
              <a:t>0.7</a:t>
            </a:r>
            <a:r>
              <a:rPr sz="3250" i="1" spc="5" dirty="0">
                <a:latin typeface="Times New Roman" panose="02020603050405020304"/>
                <a:cs typeface="Times New Roman" panose="02020603050405020304"/>
              </a:rPr>
              <a:t>C</a:t>
            </a:r>
            <a:r>
              <a:rPr sz="2775" i="1" spc="7" baseline="-26000" dirty="0">
                <a:latin typeface="Times New Roman" panose="02020603050405020304"/>
                <a:cs typeface="Times New Roman" panose="02020603050405020304"/>
              </a:rPr>
              <a:t>e</a:t>
            </a:r>
            <a:r>
              <a:rPr sz="2775" i="1" spc="359" baseline="-26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50" i="1" spc="135" dirty="0">
                <a:latin typeface="Times New Roman" panose="02020603050405020304"/>
                <a:cs typeface="Times New Roman" panose="02020603050405020304"/>
              </a:rPr>
              <a:t>C</a:t>
            </a:r>
            <a:r>
              <a:rPr sz="2775" i="1" spc="202" baseline="-26000" dirty="0">
                <a:latin typeface="Times New Roman" panose="02020603050405020304"/>
                <a:cs typeface="Times New Roman" panose="02020603050405020304"/>
              </a:rPr>
              <a:t>t	</a:t>
            </a:r>
            <a:r>
              <a:rPr sz="3250" i="1" dirty="0">
                <a:latin typeface="Times New Roman" panose="02020603050405020304"/>
                <a:cs typeface="Times New Roman" panose="02020603050405020304"/>
              </a:rPr>
              <a:t>I</a:t>
            </a:r>
            <a:r>
              <a:rPr lang="en-US" sz="2775" i="1" spc="195" baseline="-26000" dirty="0">
                <a:latin typeface="Times New Roman" panose="02020603050405020304"/>
                <a:cs typeface="Times New Roman" panose="02020603050405020304"/>
              </a:rPr>
              <a:t>s</a:t>
            </a:r>
            <a:r>
              <a:rPr sz="2775" i="1" spc="195" baseline="-260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250" i="1" spc="130" dirty="0">
                <a:latin typeface="Times New Roman" panose="02020603050405020304"/>
                <a:cs typeface="Times New Roman" panose="02020603050405020304"/>
              </a:rPr>
              <a:t>p</a:t>
            </a:r>
            <a:r>
              <a:rPr sz="2775" i="1" spc="195" baseline="-26000" dirty="0">
                <a:latin typeface="Times New Roman" panose="02020603050405020304"/>
                <a:cs typeface="Times New Roman" panose="02020603050405020304"/>
              </a:rPr>
              <a:t>g</a:t>
            </a:r>
            <a:endParaRPr sz="2775" baseline="-260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1EEA20-61F3-41BC-B94B-E6FB5AAEDDCD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359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7707" y="1185645"/>
            <a:ext cx="8399145" cy="3920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88290" algn="ctr">
              <a:lnSpc>
                <a:spcPct val="100000"/>
              </a:lnSpc>
              <a:spcBef>
                <a:spcPts val="835"/>
              </a:spcBef>
              <a:tabLst>
                <a:tab pos="415290" algn="l"/>
                <a:tab pos="2252345" algn="l"/>
                <a:tab pos="2569210" algn="l"/>
              </a:tabLst>
            </a:pPr>
            <a:r>
              <a:rPr kumimoji="0" lang="en-US" sz="4000" b="0" i="1" u="none" strike="noStrike" kern="1200" cap="none" spc="13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p</a:t>
            </a:r>
            <a:r>
              <a:rPr lang="en-US" sz="3200" i="1" spc="195" baseline="-26000" dirty="0">
                <a:solidFill>
                  <a:srgbClr val="1A335E"/>
                </a:solidFill>
                <a:latin typeface="Times New Roman" panose="02020603050405020304"/>
                <a:cs typeface="Times New Roman" panose="02020603050405020304"/>
              </a:rPr>
              <a:t>f</a:t>
            </a:r>
            <a:r>
              <a:rPr kumimoji="0" lang="en-US" sz="2775" b="0" i="1" u="none" strike="noStrike" kern="1200" cap="none" spc="195" normalizeH="0" baseline="-2600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US" sz="3250" spc="5" dirty="0">
                <a:latin typeface="Symbol" panose="05050102010706020507"/>
                <a:cs typeface="Symbol" panose="05050102010706020507"/>
              </a:rPr>
              <a:t></a:t>
            </a:r>
            <a:r>
              <a:rPr lang="en-US" sz="3250" spc="-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50" spc="5" dirty="0">
                <a:latin typeface="Times New Roman" panose="02020603050405020304"/>
                <a:cs typeface="Times New Roman" panose="02020603050405020304"/>
              </a:rPr>
              <a:t>0.7</a:t>
            </a:r>
            <a:r>
              <a:rPr lang="en-US" sz="3250" i="1" spc="5" dirty="0">
                <a:latin typeface="Times New Roman" panose="02020603050405020304"/>
                <a:cs typeface="Times New Roman" panose="02020603050405020304"/>
              </a:rPr>
              <a:t>C</a:t>
            </a:r>
            <a:r>
              <a:rPr lang="en-US" sz="2775" i="1" spc="7" baseline="-26000" dirty="0">
                <a:latin typeface="Times New Roman" panose="02020603050405020304"/>
                <a:cs typeface="Times New Roman" panose="02020603050405020304"/>
              </a:rPr>
              <a:t>e</a:t>
            </a:r>
            <a:r>
              <a:rPr lang="en-US" sz="2775" i="1" spc="359" baseline="-26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50" i="1" spc="135" dirty="0">
                <a:latin typeface="Times New Roman" panose="02020603050405020304"/>
                <a:cs typeface="Times New Roman" panose="02020603050405020304"/>
              </a:rPr>
              <a:t>C</a:t>
            </a:r>
            <a:r>
              <a:rPr lang="en-US" sz="2775" i="1" spc="202" baseline="-26000" dirty="0">
                <a:latin typeface="Times New Roman" panose="02020603050405020304"/>
                <a:cs typeface="Times New Roman" panose="02020603050405020304"/>
              </a:rPr>
              <a:t>t	</a:t>
            </a:r>
            <a:r>
              <a:rPr lang="en-US" sz="3250" i="1" dirty="0">
                <a:latin typeface="Times New Roman" panose="02020603050405020304"/>
                <a:cs typeface="Times New Roman" panose="02020603050405020304"/>
              </a:rPr>
              <a:t>I</a:t>
            </a:r>
            <a:r>
              <a:rPr lang="en-US" sz="2775" i="1" spc="195" baseline="-26000" dirty="0">
                <a:latin typeface="Times New Roman" panose="02020603050405020304"/>
                <a:cs typeface="Times New Roman" panose="02020603050405020304"/>
              </a:rPr>
              <a:t>s	</a:t>
            </a:r>
            <a:r>
              <a:rPr lang="en-US" sz="3250" i="1" spc="130" dirty="0" err="1">
                <a:latin typeface="Times New Roman" panose="02020603050405020304"/>
                <a:cs typeface="Times New Roman" panose="02020603050405020304"/>
              </a:rPr>
              <a:t>p</a:t>
            </a:r>
            <a:r>
              <a:rPr lang="en-US" sz="2775" i="1" spc="195" baseline="-26000" dirty="0" err="1">
                <a:latin typeface="Times New Roman" panose="02020603050405020304"/>
                <a:cs typeface="Times New Roman" panose="02020603050405020304"/>
              </a:rPr>
              <a:t>g</a:t>
            </a:r>
            <a:endParaRPr lang="en-US" sz="2775" baseline="-26000" dirty="0">
              <a:latin typeface="Times New Roman" panose="02020603050405020304"/>
              <a:cs typeface="Times New Roman" panose="02020603050405020304"/>
            </a:endParaRPr>
          </a:p>
          <a:p>
            <a:pPr marL="63500" fontAlgn="auto">
              <a:lnSpc>
                <a:spcPct val="100000"/>
              </a:lnSpc>
              <a:spcBef>
                <a:spcPts val="1200"/>
              </a:spcBef>
            </a:pPr>
            <a:r>
              <a:rPr sz="2000" i="1" spc="1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950" i="1" spc="15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an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exposure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factor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which depends upon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000" spc="-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terrain.</a:t>
            </a:r>
          </a:p>
          <a:p>
            <a:pPr marL="977900">
              <a:lnSpc>
                <a:spcPct val="100000"/>
              </a:lnSpc>
            </a:pPr>
            <a:r>
              <a:rPr sz="2000" i="1" spc="1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950" i="1" spc="15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0.8 </a:t>
            </a:r>
            <a:r>
              <a:rPr lang="en-US"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 fully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exposed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roof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in an unobstructed</a:t>
            </a:r>
            <a:r>
              <a:rPr sz="2000" spc="-1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7900">
              <a:lnSpc>
                <a:spcPct val="100000"/>
              </a:lnSpc>
              <a:tabLst>
                <a:tab pos="2035175" algn="l"/>
              </a:tabLst>
            </a:pPr>
            <a:r>
              <a:rPr sz="2000" i="1" spc="1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950" i="1" spc="15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1950" i="1" spc="270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 1.2	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for roof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located in the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center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sz="2000" spc="-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30" dirty="0">
                <a:latin typeface="Calibri" panose="020F0502020204030204" pitchFamily="34" charset="0"/>
                <a:cs typeface="Calibri" panose="020F0502020204030204" pitchFamily="34" charset="0"/>
              </a:rPr>
              <a:t>city.</a:t>
            </a:r>
          </a:p>
          <a:p>
            <a:pPr marL="977900">
              <a:lnSpc>
                <a:spcPct val="100000"/>
              </a:lnSpc>
              <a:tabLst>
                <a:tab pos="2035175" algn="l"/>
              </a:tabLst>
            </a:pP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2000" i="1" spc="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950" i="1" spc="7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a thermal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factor,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refers to the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within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000" spc="-3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7900">
              <a:lnSpc>
                <a:spcPct val="100000"/>
              </a:lnSpc>
            </a:pPr>
            <a:r>
              <a:rPr sz="2000" i="1" spc="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950" i="1" spc="7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1.2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unheated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structures kept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sz="2000" spc="-3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freezing,</a:t>
            </a:r>
          </a:p>
          <a:p>
            <a:pPr marL="977900">
              <a:lnSpc>
                <a:spcPct val="100000"/>
              </a:lnSpc>
            </a:pPr>
            <a:r>
              <a:rPr sz="2000" i="1" spc="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950" i="1" spc="7" baseline="-210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1.0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for normally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heated</a:t>
            </a:r>
            <a:r>
              <a:rPr sz="2000" spc="-2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structure.</a:t>
            </a:r>
          </a:p>
          <a:p>
            <a:pPr marL="977900">
              <a:lnSpc>
                <a:spcPct val="100000"/>
              </a:lnSpc>
            </a:pP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sz="20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the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importance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factor as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relates to</a:t>
            </a:r>
            <a:r>
              <a:rPr sz="2000" spc="-1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latin typeface="Calibri" panose="020F0502020204030204" pitchFamily="34" charset="0"/>
                <a:cs typeface="Calibri" panose="020F0502020204030204" pitchFamily="34" charset="0"/>
              </a:rPr>
              <a:t>occupancy,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7900">
              <a:lnSpc>
                <a:spcPct val="100000"/>
              </a:lnSpc>
              <a:spcBef>
                <a:spcPts val="5"/>
              </a:spcBef>
            </a:pPr>
            <a:r>
              <a:rPr sz="20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0.80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for agriculture and storage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facilities,</a:t>
            </a:r>
            <a:r>
              <a:rPr sz="2000" spc="-1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marL="977900">
              <a:lnSpc>
                <a:spcPct val="100000"/>
              </a:lnSpc>
            </a:pPr>
            <a:r>
              <a:rPr sz="20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1.20 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for schools and</a:t>
            </a:r>
            <a:r>
              <a:rPr sz="2000" spc="-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latin typeface="Calibri" panose="020F0502020204030204" pitchFamily="34" charset="0"/>
                <a:cs typeface="Calibri" panose="020F0502020204030204" pitchFamily="34" charset="0"/>
              </a:rPr>
              <a:t>hospitals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262A5-C469-40B4-9896-DE9C0E4AD013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088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76225" y="1828800"/>
            <a:ext cx="8477885" cy="3816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DEFA44-A141-4371-9661-5B8978CD4CC8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50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926" y="1981494"/>
            <a:ext cx="3207721" cy="3907276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641350" y="1143000"/>
            <a:ext cx="3559175" cy="443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0895" marR="0" lvl="2" indent="-34734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kumimoji="0" lang="en-US" altLang="zh-CN" sz="2800" b="0" i="0" u="none" strike="noStrike" kern="1200" cap="none" spc="0" normalizeH="0" baseline="0" noProof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Earthquake Load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33400" y="1600200"/>
            <a:ext cx="5206365" cy="44935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5400" marR="0" lvl="2" algn="l" defTabSz="914400" rtl="0" latinLnBrk="0">
              <a:lnSpc>
                <a:spcPct val="100000"/>
              </a:lnSpc>
              <a:buClrTx/>
              <a:buSzTx/>
              <a:buFontTx/>
            </a:pP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Horizontal accel -&gt; shear forces in the column</a:t>
            </a:r>
            <a:endParaRPr kumimoji="0" sz="2200" b="0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5400" marR="0" lvl="2" algn="l" defTabSz="914400" rtl="0" latinLnBrk="0">
              <a:lnSpc>
                <a:spcPct val="100000"/>
              </a:lnSpc>
              <a:buClrTx/>
              <a:buSzTx/>
              <a:buFontTx/>
            </a:pPr>
            <a:endParaRPr kumimoji="0" sz="2200" b="0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5400" marR="0" lvl="2" algn="l" defTabSz="914400" rtl="0" latinLnBrk="0">
              <a:lnSpc>
                <a:spcPct val="100000"/>
              </a:lnSpc>
              <a:buClrTx/>
              <a:buSzTx/>
              <a:buFontTx/>
            </a:pP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If the column is stiff &amp; the block has a small mass, the period of vibration of the block will be short, the block will acceleration with the same motion as the ground &amp; undergo slight relative displacements</a:t>
            </a:r>
          </a:p>
          <a:p>
            <a:pPr marL="25400" marR="0" lvl="2" algn="l" defTabSz="914400" rtl="0" latinLnBrk="0">
              <a:lnSpc>
                <a:spcPct val="100000"/>
              </a:lnSpc>
              <a:buClrTx/>
              <a:buSzTx/>
              <a:buFontTx/>
            </a:pPr>
            <a:endParaRPr kumimoji="0" sz="2200" b="0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400" marR="0" lvl="2" algn="l" defTabSz="914400" rtl="0" latinLnBrk="0">
              <a:lnSpc>
                <a:spcPct val="100000"/>
              </a:lnSpc>
              <a:buClrTx/>
              <a:buSzTx/>
              <a:buFontTx/>
            </a:pP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If the column is very flexible &amp; the block has a large mass, induced motion will cause small accelerations of the block &amp; large relative displacement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F8D18-70DD-4129-8F1D-81F7ADCD133B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174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263" y="1543050"/>
            <a:ext cx="8356600" cy="3992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10895" marR="0" lvl="2" indent="-34734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Hydrostatic &amp; Soil Pressure</a:t>
            </a:r>
            <a:endParaRPr kumimoji="0" lang="en-US" altLang="zh-CN" sz="2800" b="0" i="0" u="none" strike="noStrike" kern="1200" cap="none" spc="0" normalizeH="0" baseline="0" noProof="1">
              <a:solidFill>
                <a:srgbClr val="FF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 pressure developed by these loadings when the structures are used to retain water or soil or granular materials</a:t>
            </a:r>
            <a:endParaRPr kumimoji="0" sz="2400" b="0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E.g. tanks, dams, ships, bulkheads &amp; retaining walls</a:t>
            </a:r>
            <a:endParaRPr kumimoji="0" sz="2400" b="0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0895" marR="0" lvl="2" indent="-34734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ea"/>
              </a:rPr>
              <a:t>Other natural loads</a:t>
            </a:r>
            <a:endParaRPr kumimoji="0" lang="en-US" altLang="zh-CN" sz="2800" b="0" i="0" u="none" strike="noStrike" kern="1200" cap="none" spc="0" normalizeH="0" baseline="0" noProof="1">
              <a:solidFill>
                <a:srgbClr val="FF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Effect of blast</a:t>
            </a:r>
            <a:endParaRPr kumimoji="0" sz="2400" b="0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Temperature changes</a:t>
            </a:r>
            <a:endParaRPr kumimoji="0" sz="2400" b="0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Differential settlement of foundation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6F601E-67EA-41C2-AE74-BF8D96697813}"/>
              </a:ext>
            </a:extLst>
          </p:cNvPr>
          <p:cNvSpPr/>
          <p:nvPr/>
        </p:nvSpPr>
        <p:spPr>
          <a:xfrm>
            <a:off x="470371" y="19939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Loads</a:t>
            </a:r>
            <a:endParaRPr lang="en-US" sz="3600" u="sng" dirty="0">
              <a:latin typeface="Bebas" panose="020B0606020202050201" pitchFamily="34" charset="0"/>
              <a:ea typeface="+mj-ea"/>
              <a:cs typeface="+mj-cs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261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26440" y="2048385"/>
            <a:ext cx="7423785" cy="60401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b="1" spc="-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combination</a:t>
            </a:r>
            <a:r>
              <a:rPr sz="3200" b="1" spc="-1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sz="3200" i="1" spc="-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378" y="2778807"/>
            <a:ext cx="8003540" cy="3365500"/>
          </a:xfrm>
          <a:prstGeom prst="rect">
            <a:avLst/>
          </a:prstGeom>
        </p:spPr>
      </p:pic>
      <p:sp>
        <p:nvSpPr>
          <p:cNvPr id="7" name="Text Box 5"/>
          <p:cNvSpPr txBox="1"/>
          <p:nvPr/>
        </p:nvSpPr>
        <p:spPr>
          <a:xfrm>
            <a:off x="135572" y="1090976"/>
            <a:ext cx="759396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90220" marR="0" lvl="2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Tx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Many types of loads can occur simultaneously on a structure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(All of them???)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995" y="58274"/>
            <a:ext cx="3544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Structural 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218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9340" y="1342390"/>
            <a:ext cx="7281545" cy="4847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D=	Dead</a:t>
            </a:r>
            <a:r>
              <a:rPr sz="2600" spc="-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load.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809625">
              <a:lnSpc>
                <a:spcPct val="100000"/>
              </a:lnSpc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L =	Live load, except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roof live</a:t>
            </a:r>
            <a:r>
              <a:rPr sz="2600" spc="-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load.  </a:t>
            </a:r>
          </a:p>
          <a:p>
            <a:pPr marL="12700" marR="809625">
              <a:lnSpc>
                <a:spcPct val="100000"/>
              </a:lnSpc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Lr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=	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Roof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sz="260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load.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834640">
              <a:lnSpc>
                <a:spcPct val="100000"/>
              </a:lnSpc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=	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Earthquake load.  </a:t>
            </a:r>
          </a:p>
          <a:p>
            <a:pPr marL="12700" marR="2834640">
              <a:lnSpc>
                <a:spcPct val="100000"/>
              </a:lnSpc>
              <a:tabLst>
                <a:tab pos="926465" algn="l"/>
              </a:tabLst>
            </a:pPr>
            <a:r>
              <a:rPr sz="2600" spc="5" dirty="0">
                <a:latin typeface="Calibri" panose="020F0502020204030204" pitchFamily="34" charset="0"/>
                <a:cs typeface="Calibri" panose="020F0502020204030204" pitchFamily="34" charset="0"/>
              </a:rPr>
              <a:t>W=	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Load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due to wind  </a:t>
            </a:r>
          </a:p>
          <a:p>
            <a:pPr marL="12700" marR="2834640">
              <a:lnSpc>
                <a:spcPct val="100000"/>
              </a:lnSpc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26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=	Load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due to</a:t>
            </a:r>
            <a:r>
              <a:rPr sz="2600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fluids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35890">
              <a:lnSpc>
                <a:spcPct val="100000"/>
              </a:lnSpc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H=	Load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due to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lateral earth</a:t>
            </a:r>
            <a:r>
              <a:rPr sz="2600" spc="-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pressures  </a:t>
            </a:r>
          </a:p>
          <a:p>
            <a:pPr marL="12700" marR="135890">
              <a:lnSpc>
                <a:spcPct val="100000"/>
              </a:lnSpc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R =	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r>
              <a:rPr sz="26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load.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=	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sz="26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load.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6465" marR="5080" indent="-914400">
              <a:lnSpc>
                <a:spcPct val="100000"/>
              </a:lnSpc>
              <a:tabLst>
                <a:tab pos="926465" algn="l"/>
              </a:tabLst>
            </a:pP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6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=	Load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due to temperature,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shrinkage,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creep, </a:t>
            </a:r>
            <a:r>
              <a:rPr sz="2600" spc="-5" dirty="0">
                <a:latin typeface="Calibri" panose="020F0502020204030204" pitchFamily="34" charset="0"/>
                <a:cs typeface="Calibri" panose="020F0502020204030204" pitchFamily="34" charset="0"/>
              </a:rPr>
              <a:t>differential</a:t>
            </a:r>
            <a:r>
              <a:rPr sz="2600" spc="-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600" dirty="0">
                <a:latin typeface="Calibri" panose="020F0502020204030204" pitchFamily="34" charset="0"/>
                <a:cs typeface="Calibri" panose="020F0502020204030204" pitchFamily="34" charset="0"/>
              </a:rPr>
              <a:t>settlement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C32CFB-AC29-48D7-AB9B-CBD262F3D87D}"/>
              </a:ext>
            </a:extLst>
          </p:cNvPr>
          <p:cNvSpPr/>
          <p:nvPr/>
        </p:nvSpPr>
        <p:spPr>
          <a:xfrm>
            <a:off x="387995" y="58274"/>
            <a:ext cx="3544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Structural 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357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ssignment-1200x76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0431" y="1459851"/>
            <a:ext cx="6973529" cy="4463059"/>
          </a:xfrm>
          <a:prstGeom prst="round1Rect">
            <a:avLst>
              <a:gd name="adj" fmla="val 50000"/>
            </a:avLst>
          </a:prstGeom>
          <a:effectLst>
            <a:softEdge rad="317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1397E5-FCD7-46F4-BA27-5D230D01AA3A}"/>
              </a:ext>
            </a:extLst>
          </p:cNvPr>
          <p:cNvSpPr/>
          <p:nvPr/>
        </p:nvSpPr>
        <p:spPr>
          <a:xfrm>
            <a:off x="509207" y="0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Are you ready?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27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object 3"/>
          <p:cNvSpPr txBox="1"/>
          <p:nvPr/>
        </p:nvSpPr>
        <p:spPr>
          <a:xfrm>
            <a:off x="284028" y="2100072"/>
            <a:ext cx="8209280" cy="37657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/>
              <a:buChar char="•"/>
              <a:tabLst>
                <a:tab pos="354965" algn="l"/>
                <a:tab pos="355600" algn="l"/>
                <a:tab pos="2980055" algn="l"/>
                <a:tab pos="7585075" algn="l"/>
              </a:tabLst>
            </a:pPr>
            <a:r>
              <a:rPr sz="2800" spc="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Structural </a:t>
            </a:r>
            <a:r>
              <a:rPr sz="2800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Analysis </a:t>
            </a:r>
            <a:r>
              <a:rPr sz="2800" spc="-2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involves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</a:t>
            </a:r>
            <a:r>
              <a:rPr sz="2800" spc="4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prediction</a:t>
            </a:r>
            <a:r>
              <a:rPr sz="2800" spc="3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of</a:t>
            </a:r>
            <a:r>
              <a:rPr lang="en-US"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  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performance</a:t>
            </a:r>
            <a:r>
              <a:rPr sz="2800" spc="2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of</a:t>
            </a:r>
            <a:r>
              <a:rPr lang="en-US"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 </a:t>
            </a:r>
            <a:r>
              <a:rPr sz="2800" spc="-2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given </a:t>
            </a:r>
            <a:r>
              <a:rPr sz="2800" spc="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structure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under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prescribed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loads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and/or other 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external </a:t>
            </a:r>
            <a:r>
              <a:rPr sz="2800" spc="-1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effects,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such as 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support 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movements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and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temperature</a:t>
            </a:r>
            <a:r>
              <a:rPr sz="2800" spc="-5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2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changes.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165100" indent="-34290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/>
              <a:buChar char="•"/>
              <a:tabLst>
                <a:tab pos="354965" algn="l"/>
                <a:tab pos="355600" algn="l"/>
                <a:tab pos="3165475" algn="l"/>
                <a:tab pos="5043805" algn="l"/>
                <a:tab pos="5741035" algn="l"/>
                <a:tab pos="5816600" algn="l"/>
              </a:tabLst>
            </a:pPr>
            <a:r>
              <a:rPr sz="2800" spc="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 </a:t>
            </a:r>
            <a:r>
              <a:rPr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fundamental</a:t>
            </a:r>
            <a:r>
              <a:rPr sz="2800" spc="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purpose</a:t>
            </a:r>
            <a:r>
              <a:rPr sz="2800" spc="1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of</a:t>
            </a:r>
            <a:r>
              <a:rPr lang="ar-IQ"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 </a:t>
            </a:r>
            <a:r>
              <a:rPr sz="2800" spc="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structural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analysis 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is to </a:t>
            </a:r>
            <a:r>
              <a:rPr sz="2800" spc="1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determine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</a:t>
            </a:r>
            <a:r>
              <a:rPr sz="2800" spc="5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magnitudes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of</a:t>
            </a:r>
            <a:r>
              <a:rPr lang="en-US"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force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/moment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and displacement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for </a:t>
            </a:r>
            <a:r>
              <a:rPr sz="2800" spc="-1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each</a:t>
            </a:r>
            <a:r>
              <a:rPr sz="2800" spc="7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element</a:t>
            </a:r>
            <a:r>
              <a:rPr sz="2800" spc="2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of</a:t>
            </a:r>
            <a:r>
              <a:rPr lang="en-US"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 design</a:t>
            </a:r>
            <a:r>
              <a:rPr sz="2800" spc="-9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system for a </a:t>
            </a:r>
            <a:r>
              <a:rPr sz="2800" spc="-2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given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set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of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design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sz="2800" spc="-25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loads.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75EE41-62C4-433D-AB67-70B2DEFCF82A}"/>
              </a:ext>
            </a:extLst>
          </p:cNvPr>
          <p:cNvSpPr/>
          <p:nvPr/>
        </p:nvSpPr>
        <p:spPr>
          <a:xfrm>
            <a:off x="284028" y="161232"/>
            <a:ext cx="7311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401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7BF1-7776-4F61-97D1-2FA6E330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63" y="-77325"/>
            <a:ext cx="7886700" cy="1060552"/>
          </a:xfrm>
        </p:spPr>
        <p:txBody>
          <a:bodyPr>
            <a:normAutofit/>
          </a:bodyPr>
          <a:lstStyle/>
          <a:p>
            <a:r>
              <a:rPr lang="en-US" sz="3600" u="sng" dirty="0"/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391CB-DC4D-4841-8624-38D58D1E5EC3}"/>
              </a:ext>
            </a:extLst>
          </p:cNvPr>
          <p:cNvSpPr txBox="1"/>
          <p:nvPr/>
        </p:nvSpPr>
        <p:spPr>
          <a:xfrm>
            <a:off x="565354" y="1727537"/>
            <a:ext cx="78018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Structures and Loads: </a:t>
            </a:r>
            <a:r>
              <a:rPr lang="en-US" sz="2000" dirty="0"/>
              <a:t>Understanding the fundamental relationship between structural components and external forces.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Structural Elements: </a:t>
            </a:r>
            <a:r>
              <a:rPr lang="en-US" sz="2000" dirty="0"/>
              <a:t>Key elements like beams, columns, and trusses form the backbone of engineering structures.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Types of Loads: </a:t>
            </a:r>
            <a:r>
              <a:rPr lang="en-US" sz="2000" dirty="0"/>
              <a:t>Differentiation between dead loads, live loads, and environmental effects like wind, snow, and earthquakes.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Structural Analysis: </a:t>
            </a:r>
            <a:r>
              <a:rPr lang="en-US" sz="2000" dirty="0"/>
              <a:t>Essential methods to predict performance under various load conditions.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Design Implications: </a:t>
            </a:r>
            <a:r>
              <a:rPr lang="en-US" sz="2000" dirty="0"/>
              <a:t>The importance of analyzing and combining loads for safe and efficient structural designs.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57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SkyCiv Structural 3D Software - 2024 Reviews, Pricing &amp; Demo">
            <a:extLst>
              <a:ext uri="{FF2B5EF4-FFF2-40B4-BE49-F238E27FC236}">
                <a16:creationId xmlns:a16="http://schemas.microsoft.com/office/drawing/2014/main" id="{A84B8D83-6039-4301-B0AD-73077DF26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7" t="30000" r="11720" b="18302"/>
          <a:stretch/>
        </p:blipFill>
        <p:spPr bwMode="auto">
          <a:xfrm>
            <a:off x="521109" y="3994881"/>
            <a:ext cx="4271675" cy="207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hat is Structural Analysis?">
            <a:extLst>
              <a:ext uri="{FF2B5EF4-FFF2-40B4-BE49-F238E27FC236}">
                <a16:creationId xmlns:a16="http://schemas.microsoft.com/office/drawing/2014/main" id="{B3708327-CA93-40A8-8011-89014B29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0" y="1324370"/>
            <a:ext cx="4214634" cy="267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ich is the best structural analysis method for solving any kind of  structural elements (irrespective of compatibility or equilibrium methods)?  – Prakhar's Blog">
            <a:extLst>
              <a:ext uri="{FF2B5EF4-FFF2-40B4-BE49-F238E27FC236}">
                <a16:creationId xmlns:a16="http://schemas.microsoft.com/office/drawing/2014/main" id="{9B98A0FA-ADCB-4631-BCC6-0E8E425D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13" y="2066048"/>
            <a:ext cx="3616968" cy="38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81A8EE-C1B0-460D-B802-8D01686333F2}"/>
              </a:ext>
            </a:extLst>
          </p:cNvPr>
          <p:cNvSpPr/>
          <p:nvPr/>
        </p:nvSpPr>
        <p:spPr>
          <a:xfrm>
            <a:off x="284028" y="161232"/>
            <a:ext cx="7311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30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0380" y="1143000"/>
            <a:ext cx="2536190" cy="504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defTabSz="914400">
              <a:lnSpc>
                <a:spcPct val="100000"/>
              </a:lnSpc>
              <a:spcBef>
                <a:spcPts val="445"/>
              </a:spcBef>
              <a:buClrTx/>
              <a:buSzTx/>
              <a:buFontTx/>
            </a:pPr>
            <a:r>
              <a:rPr sz="3200" u="sng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Tie Rods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014" y="3916467"/>
            <a:ext cx="2795270" cy="1983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22" y="2579944"/>
            <a:ext cx="2724150" cy="3571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180" y="1223541"/>
            <a:ext cx="3350104" cy="2512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922" y="210235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Structural Elements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30" y="2133947"/>
            <a:ext cx="2877544" cy="4017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976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2435" y="1219200"/>
            <a:ext cx="206565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defTabSz="914400">
              <a:lnSpc>
                <a:spcPct val="100000"/>
              </a:lnSpc>
              <a:spcBef>
                <a:spcPts val="445"/>
              </a:spcBef>
              <a:buClrTx/>
              <a:buSzTx/>
              <a:buFontTx/>
            </a:pPr>
            <a:r>
              <a:rPr sz="3200" u="sng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Beams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140" y="1834515"/>
            <a:ext cx="279400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 panose="020B0604020202020204"/>
              <a:buChar char="•"/>
              <a:tabLst>
                <a:tab pos="354965" algn="l"/>
                <a:tab pos="355600" algn="l"/>
                <a:tab pos="1546225" algn="l"/>
              </a:tabLst>
            </a:pPr>
            <a:r>
              <a:rPr sz="2800" spc="-204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ype</a:t>
            </a:r>
            <a:r>
              <a:rPr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15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eams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8922" y="2180487"/>
            <a:ext cx="8652524" cy="4078605"/>
            <a:chOff x="402262" y="2707537"/>
            <a:chExt cx="8427795" cy="3857244"/>
          </a:xfrm>
        </p:grpSpPr>
        <p:pic>
          <p:nvPicPr>
            <p:cNvPr id="5" name="object 5"/>
            <p:cNvPicPr/>
            <p:nvPr/>
          </p:nvPicPr>
          <p:blipFill>
            <a:blip r:embed="rId3" cstate="print">
              <a:clrChange>
                <a:clrFrom>
                  <a:srgbClr val="E5E5E5"/>
                </a:clrFrom>
                <a:clrTo>
                  <a:srgbClr val="E5E5E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2262" y="2707537"/>
              <a:ext cx="3845503" cy="38572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>
              <a:clrChange>
                <a:clrFrom>
                  <a:srgbClr val="E5E5E5"/>
                </a:clrFrom>
                <a:clrTo>
                  <a:srgbClr val="E5E5E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86201" y="4711724"/>
              <a:ext cx="4943856" cy="168402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 rotWithShape="1">
          <a:blip r:embed="rId7" cstate="hqprint"/>
          <a:srcRect l="3574" t="12500" r="6772" b="10909"/>
          <a:stretch/>
        </p:blipFill>
        <p:spPr>
          <a:xfrm>
            <a:off x="3942735" y="1834515"/>
            <a:ext cx="4589125" cy="24929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416A14-9F00-4571-B6D1-C19E9795D28B}"/>
              </a:ext>
            </a:extLst>
          </p:cNvPr>
          <p:cNvSpPr/>
          <p:nvPr/>
        </p:nvSpPr>
        <p:spPr>
          <a:xfrm>
            <a:off x="268922" y="210235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Structural Elements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494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179" y="1708150"/>
            <a:ext cx="2600632" cy="4399936"/>
          </a:xfrm>
          <a:prstGeom prst="rect">
            <a:avLst/>
          </a:prstGeom>
        </p:spPr>
      </p:pic>
      <p:sp>
        <p:nvSpPr>
          <p:cNvPr id="6" name="object 2"/>
          <p:cNvSpPr txBox="1">
            <a:spLocks noGrp="1"/>
          </p:cNvSpPr>
          <p:nvPr/>
        </p:nvSpPr>
        <p:spPr>
          <a:xfrm>
            <a:off x="381000" y="1202690"/>
            <a:ext cx="206565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0000"/>
                </a:solidFill>
                <a:latin typeface="Garamond" panose="02020404030301010803"/>
                <a:ea typeface="+mj-ea"/>
                <a:cs typeface="Garamond" panose="02020404030301010803"/>
              </a:defRPr>
            </a:lvl1pPr>
          </a:lstStyle>
          <a:p>
            <a:pPr marL="12700" defTabSz="914400">
              <a:spcBef>
                <a:spcPts val="445"/>
              </a:spcBef>
            </a:pPr>
            <a:r>
              <a:rPr sz="3200" u="sng" dirty="0">
                <a:solidFill>
                  <a:srgbClr val="C00000"/>
                </a:solidFill>
                <a:latin typeface="+mj-lt"/>
                <a:ea typeface="+mn-ea"/>
                <a:cs typeface="Calibri" panose="020F0502020204030204" pitchFamily="34" charset="0"/>
              </a:rPr>
              <a:t>Columns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144" y="3289209"/>
            <a:ext cx="2978856" cy="2978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C7124-54E9-4B95-9FF0-E5DD336CC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21" y="801955"/>
            <a:ext cx="4048125" cy="3057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3EF9AE-DB60-4AA8-82B3-3440A3C54C41}"/>
              </a:ext>
            </a:extLst>
          </p:cNvPr>
          <p:cNvSpPr/>
          <p:nvPr/>
        </p:nvSpPr>
        <p:spPr>
          <a:xfrm>
            <a:off x="268922" y="210235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u="sng" dirty="0">
                <a:latin typeface="+mj-lt"/>
                <a:ea typeface="+mj-ea"/>
                <a:cs typeface="+mj-cs"/>
                <a:sym typeface="+mn-ea"/>
              </a:rPr>
              <a:t>Structural Elements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1254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_OBJ" val="none"/>
  <p:tag name="SCORE" val="0"/>
  <p:tag name="SCORE2" val="0"/>
  <p:tag name="COUNT_DOWN" val="0"/>
  <p:tag name="ANSWER" val="none"/>
  <p:tag name="STATISTICS1" val="0"/>
  <p:tag name="IS_NEED_POINT" val="True"/>
  <p:tag name="IS_RICH_TYPE" val="False"/>
  <p:tag name="DISPLAY_PAR" val="false"/>
  <p:tag name="DISPLAY_3D" val="false"/>
  <p:tag name="SCORE_NEGA" val="0"/>
  <p:tag name="SLIDE_INDEX" val="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_OBJ" val="none"/>
  <p:tag name="SCORE" val="0"/>
  <p:tag name="SCORE2" val="0"/>
  <p:tag name="COUNT_DOWN" val="0"/>
  <p:tag name="ANSWER" val="none"/>
  <p:tag name="STATISTICS1" val="0"/>
  <p:tag name="IS_NEED_POINT" val="True"/>
  <p:tag name="IS_RICH_TYPE" val="False"/>
  <p:tag name="DISPLAY_PAR" val="false"/>
  <p:tag name="DISPLAY_3D" val="false"/>
  <p:tag name="SCORE_NEGA" val="0"/>
  <p:tag name="SLIDE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_OBJ" val="none"/>
  <p:tag name="SCORE" val="0"/>
  <p:tag name="SCORE2" val="0"/>
  <p:tag name="COUNT_DOWN" val="0"/>
  <p:tag name="ANSWER" val="none"/>
  <p:tag name="STATISTICS1" val="0"/>
  <p:tag name="IS_NEED_POINT" val="True"/>
  <p:tag name="IS_RICH_TYPE" val="False"/>
  <p:tag name="DISPLAY_PAR" val="false"/>
  <p:tag name="DISPLAY_3D" val="false"/>
  <p:tag name="SCORE_NEGA" val="0"/>
  <p:tag name="SLIDE_INDEX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_OBJ" val="none"/>
  <p:tag name="SCORE" val="0"/>
  <p:tag name="SCORE2" val="0"/>
  <p:tag name="COUNT_DOWN" val="0"/>
  <p:tag name="ANSWER" val="none"/>
  <p:tag name="STATISTICS1" val="0"/>
  <p:tag name="IS_NEED_POINT" val="True"/>
  <p:tag name="IS_RICH_TYPE" val="False"/>
  <p:tag name="DISPLAY_PAR" val="false"/>
  <p:tag name="DISPLAY_3D" val="false"/>
  <p:tag name="SCORE_NEGA" val="0"/>
  <p:tag name="SLIDE_INDEX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_OBJ" val="none"/>
  <p:tag name="SCORE" val="0"/>
  <p:tag name="SCORE2" val="0"/>
  <p:tag name="COUNT_DOWN" val="0"/>
  <p:tag name="ANSWER" val="none"/>
  <p:tag name="STATISTICS1" val="0"/>
  <p:tag name="IS_NEED_POINT" val="True"/>
  <p:tag name="IS_RICH_TYPE" val="False"/>
  <p:tag name="DISPLAY_PAR" val="false"/>
  <p:tag name="DISPLAY_3D" val="false"/>
  <p:tag name="SCORE_NEGA" val="0"/>
  <p:tag name="SLIDE_INDEX" val="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_OBJ" val="none"/>
  <p:tag name="SCORE" val="0"/>
  <p:tag name="SCORE2" val="0"/>
  <p:tag name="COUNT_DOWN" val="0"/>
  <p:tag name="ANSWER" val="none"/>
  <p:tag name="STATISTICS1" val="0"/>
  <p:tag name="IS_NEED_POINT" val="True"/>
  <p:tag name="IS_RICH_TYPE" val="False"/>
  <p:tag name="DISPLAY_PAR" val="false"/>
  <p:tag name="DISPLAY_3D" val="false"/>
  <p:tag name="SCORE_NEGA" val="0"/>
  <p:tag name="SLIDE_INDEX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none"/>
  <p:tag name="ID" val="1"/>
  <p:tag name="RANGE" val="none"/>
  <p:tag name="SCORE" val="0"/>
  <p:tag name="SCORE2" val="0"/>
  <p:tag name="COUNT_DOWN" val="0"/>
  <p:tag name="ANSWER" val="none"/>
  <p:tag name="STATISTICS1" val="0"/>
  <p:tag name="SCORE_OBJ" val="none"/>
  <p:tag name="IS_RICH_TYPE" val="False"/>
  <p:tag name="IS_NEED_POINT" val="False"/>
  <p:tag name="DISPLAY_PAR" val="false"/>
  <p:tag name="DISPLAY_3D" val="false"/>
  <p:tag name="SCORE_NEGA" val="0"/>
  <p:tag name="SLIDE_INDEX" val="9"/>
</p:tagLst>
</file>

<file path=ppt/theme/theme1.xml><?xml version="1.0" encoding="utf-8"?>
<a:theme xmlns:a="http://schemas.openxmlformats.org/drawingml/2006/main" name="Tikrit">
  <a:themeElements>
    <a:clrScheme name="Tikri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krit">
      <a:majorFont>
        <a:latin typeface="ITC Kabel Std Medium"/>
        <a:ea typeface=""/>
        <a:cs typeface="(A) Arslan Wessam A"/>
      </a:majorFont>
      <a:minorFont>
        <a:latin typeface="ITC Kabel Std Book"/>
        <a:ea typeface=""/>
        <a:cs typeface="(A) Arslan Wessam 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krit" id="{A8CFDB13-3963-4802-9B6C-6635CAB66E7C}" vid="{319BEA9D-D508-4687-94BA-7146FC6A6A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Tikrit</Template>
  <TotalTime>1186</TotalTime>
  <Words>1314</Words>
  <Application>Microsoft Office PowerPoint</Application>
  <PresentationFormat>On-screen Show (4:3)</PresentationFormat>
  <Paragraphs>165</Paragraphs>
  <Slides>50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Tikrit</vt:lpstr>
      <vt:lpstr>PowerPoint Presentation</vt:lpstr>
      <vt:lpstr>PowerPoint Presentation</vt:lpstr>
      <vt:lpstr>Topics to Be Addressed</vt:lpstr>
      <vt:lpstr>Objectives</vt:lpstr>
      <vt:lpstr>PowerPoint Presentation</vt:lpstr>
      <vt:lpstr>PowerPoint Presentation</vt:lpstr>
      <vt:lpstr>PowerPoint Presentation</vt:lpstr>
      <vt:lpstr>Beams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 Load</vt:lpstr>
      <vt:lpstr>PowerPoint Presentation</vt:lpstr>
      <vt:lpstr>PowerPoint Presentation</vt:lpstr>
      <vt:lpstr>Earthquake Load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Komar university</dc:title>
  <dc:creator>Sanya</dc:creator>
  <cp:lastModifiedBy>Saba Gheni</cp:lastModifiedBy>
  <cp:revision>51</cp:revision>
  <dcterms:created xsi:type="dcterms:W3CDTF">2022-01-25T10:20:32Z</dcterms:created>
  <dcterms:modified xsi:type="dcterms:W3CDTF">2024-12-27T15:12:47Z</dcterms:modified>
</cp:coreProperties>
</file>